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6" r:id="rId2"/>
    <p:sldId id="257" r:id="rId3"/>
    <p:sldId id="258" r:id="rId4"/>
    <p:sldId id="259" r:id="rId5"/>
    <p:sldId id="260" r:id="rId6"/>
    <p:sldId id="261" r:id="rId7"/>
    <p:sldId id="266" r:id="rId8"/>
    <p:sldId id="267" r:id="rId9"/>
    <p:sldId id="274" r:id="rId10"/>
    <p:sldId id="273" r:id="rId11"/>
    <p:sldId id="275" r:id="rId12"/>
    <p:sldId id="276" r:id="rId13"/>
    <p:sldId id="277" r:id="rId14"/>
    <p:sldId id="268" r:id="rId15"/>
    <p:sldId id="269" r:id="rId16"/>
    <p:sldId id="270" r:id="rId17"/>
    <p:sldId id="278" r:id="rId18"/>
    <p:sldId id="279" r:id="rId19"/>
    <p:sldId id="280" r:id="rId20"/>
    <p:sldId id="281" r:id="rId21"/>
    <p:sldId id="271" r:id="rId22"/>
    <p:sldId id="282" r:id="rId23"/>
    <p:sldId id="272" r:id="rId24"/>
    <p:sldId id="284" r:id="rId25"/>
    <p:sldId id="262" r:id="rId26"/>
    <p:sldId id="263" r:id="rId27"/>
    <p:sldId id="286" r:id="rId28"/>
    <p:sldId id="287" r:id="rId29"/>
    <p:sldId id="265"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2" autoAdjust="0"/>
    <p:restoredTop sz="72773" autoAdjust="0"/>
  </p:normalViewPr>
  <p:slideViewPr>
    <p:cSldViewPr snapToGrid="0">
      <p:cViewPr varScale="1">
        <p:scale>
          <a:sx n="62" d="100"/>
          <a:sy n="62" d="100"/>
        </p:scale>
        <p:origin x="2078" y="62"/>
      </p:cViewPr>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791B6B-95B9-406A-9A6D-6C028EE4A522}" type="datetimeFigureOut">
              <a:rPr lang="es-ES" smtClean="0"/>
              <a:t>15/09/2019</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B8987-9122-4DFF-9174-7A15A1CE2BD6}" type="slidenum">
              <a:rPr lang="es-ES" smtClean="0"/>
              <a:t>‹Nº›</a:t>
            </a:fld>
            <a:endParaRPr lang="es-ES"/>
          </a:p>
        </p:txBody>
      </p:sp>
    </p:spTree>
    <p:extLst>
      <p:ext uri="{BB962C8B-B14F-4D97-AF65-F5344CB8AC3E}">
        <p14:creationId xmlns:p14="http://schemas.microsoft.com/office/powerpoint/2010/main" val="208938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permiso del tribunal, procedo a la defensa de este trabajo, que tratará sobre el desarrollo de un videojuego de realidad aumentada con Unity</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1</a:t>
            </a:fld>
            <a:endParaRPr lang="es-ES"/>
          </a:p>
        </p:txBody>
      </p:sp>
    </p:spTree>
    <p:extLst>
      <p:ext uri="{BB962C8B-B14F-4D97-AF65-F5344CB8AC3E}">
        <p14:creationId xmlns:p14="http://schemas.microsoft.com/office/powerpoint/2010/main" val="2187604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ejemplo podemos ver una única casilla de destino y 5 casillas de aparición de enemigos. Desde la casilla de destino, se expanden los caminos hasta llegar a todos los rincones disponibles del mapa.</a:t>
            </a:r>
          </a:p>
          <a:p>
            <a:endParaRPr lang="es-ES" dirty="0"/>
          </a:p>
          <a:p>
            <a:r>
              <a:rPr lang="es-ES" dirty="0"/>
              <a:t>Este ejemplo también sirve para mencionar que el algoritmo de búsqueda se considera fallido si alguno de los puntos de aparición de enemigos no consigue llegar hasta una casilla de destino. </a:t>
            </a:r>
          </a:p>
          <a:p>
            <a:r>
              <a:rPr lang="es-ES" dirty="0"/>
              <a:t>Al revés no pasa nada, es decir un punto de destino puede existir sin que ningún punto de aparición llegue hasta él.</a:t>
            </a:r>
          </a:p>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11</a:t>
            </a:fld>
            <a:endParaRPr lang="es-ES"/>
          </a:p>
        </p:txBody>
      </p:sp>
    </p:spTree>
    <p:extLst>
      <p:ext uri="{BB962C8B-B14F-4D97-AF65-F5344CB8AC3E}">
        <p14:creationId xmlns:p14="http://schemas.microsoft.com/office/powerpoint/2010/main" val="1891052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otro ejemplo, podemos ver que el juego soporta también varios puntos de destino y la expansión se hace siempre empezando desde todos los que haya.</a:t>
            </a:r>
          </a:p>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12</a:t>
            </a:fld>
            <a:endParaRPr lang="es-ES"/>
          </a:p>
        </p:txBody>
      </p:sp>
    </p:spTree>
    <p:extLst>
      <p:ext uri="{BB962C8B-B14F-4D97-AF65-F5344CB8AC3E}">
        <p14:creationId xmlns:p14="http://schemas.microsoft.com/office/powerpoint/2010/main" val="422338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Cómo último detalle, el algoritmo también tiene en cuenta si hay casillas que no pueden llegar hasta una casilla de destino, esto se puede conseguir como se</a:t>
            </a:r>
          </a:p>
          <a:p>
            <a:r>
              <a:rPr lang="es-ES" dirty="0"/>
              <a:t>Ve en la imagen, colocando torretas en sitios bloqueantes para enemigos. Si este caso se produce, las casillas que se hayan quedado sin camino, usaran el camino que tuvieran al iniciar la partida, en ese momento se hizo un cálculo de caminos y no había torretas bloqueando.</a:t>
            </a:r>
          </a:p>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13</a:t>
            </a:fld>
            <a:endParaRPr lang="es-ES"/>
          </a:p>
        </p:txBody>
      </p:sp>
    </p:spTree>
    <p:extLst>
      <p:ext uri="{BB962C8B-B14F-4D97-AF65-F5344CB8AC3E}">
        <p14:creationId xmlns:p14="http://schemas.microsoft.com/office/powerpoint/2010/main" val="3336260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Pasamos ahora a ver los enemigos del juego.</a:t>
            </a:r>
          </a:p>
          <a:p>
            <a:r>
              <a:rPr lang="es-ES" sz="1200" b="0" i="0" u="none" strike="noStrike" kern="1200" baseline="0" dirty="0">
                <a:solidFill>
                  <a:schemeClr val="tx1"/>
                </a:solidFill>
                <a:latin typeface="+mn-lt"/>
                <a:ea typeface="+mn-ea"/>
                <a:cs typeface="+mn-cs"/>
              </a:rPr>
              <a:t>Su único objetivo es el de llegar desde la casilla de aparición donde nazcan hasta una casilla de destino, si lo consiguen el jugador perderá una vida. Y si se queda sin vidas, </a:t>
            </a:r>
            <a:r>
              <a:rPr lang="es-ES" sz="1200" b="0" i="0" u="none" strike="noStrike" kern="1200" baseline="0" dirty="0" err="1">
                <a:solidFill>
                  <a:schemeClr val="tx1"/>
                </a:solidFill>
                <a:latin typeface="+mn-lt"/>
                <a:ea typeface="+mn-ea"/>
                <a:cs typeface="+mn-cs"/>
              </a:rPr>
              <a:t>game</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over</a:t>
            </a:r>
            <a:r>
              <a:rPr lang="es-ES" sz="1200" b="0" i="0" u="none" strike="noStrike" kern="1200" baseline="0" dirty="0">
                <a:solidFill>
                  <a:schemeClr val="tx1"/>
                </a:solidFill>
                <a:latin typeface="+mn-lt"/>
                <a:ea typeface="+mn-ea"/>
                <a:cs typeface="+mn-cs"/>
              </a:rPr>
              <a:t>.</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Se han creado 3 tipos de enemigos, y las variables que varían entre ellos son la velocidad y la vida. El azul es el enemigo normal, que tiene vida y velocidad normales, el rosa es el rápido que tiene velocidad alta y vida baja y el naranja es el pesado que tiene vida alta y velocidad baja.</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Los enemigos están controlados por el componente Game, que les dice cuando se tienen que actualizar.</a:t>
            </a:r>
          </a:p>
          <a:p>
            <a:r>
              <a:rPr lang="es-ES" sz="1200" b="0" i="0" u="none" strike="noStrike" kern="1200" baseline="0" dirty="0">
                <a:solidFill>
                  <a:schemeClr val="tx1"/>
                </a:solidFill>
                <a:latin typeface="+mn-lt"/>
                <a:ea typeface="+mn-ea"/>
                <a:cs typeface="+mn-cs"/>
              </a:rPr>
              <a:t>Además tienen funciones públicas que les permiten recibir daño y ser ralentizados.</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Son generados con un componente de tipo generador de oleadas, este controla la velocidad a la que aparecen los enemigos, dónde y de qué tipo son los enemigos que aparecen.</a:t>
            </a:r>
          </a:p>
          <a:p>
            <a:r>
              <a:rPr lang="es-ES" sz="1200" b="0" i="0" u="none" strike="noStrike" kern="1200" baseline="0" dirty="0">
                <a:solidFill>
                  <a:schemeClr val="tx1"/>
                </a:solidFill>
                <a:latin typeface="+mn-lt"/>
                <a:ea typeface="+mn-ea"/>
                <a:cs typeface="+mn-cs"/>
              </a:rPr>
              <a:t>Con el avance de las oleadas del juego, los enemigos se van haciendo más resistentes, es decir, aparecen con más vida.</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14</a:t>
            </a:fld>
            <a:endParaRPr lang="es-ES"/>
          </a:p>
        </p:txBody>
      </p:sp>
    </p:spTree>
    <p:extLst>
      <p:ext uri="{BB962C8B-B14F-4D97-AF65-F5344CB8AC3E}">
        <p14:creationId xmlns:p14="http://schemas.microsoft.com/office/powerpoint/2010/main" val="217318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Empezamos ahora con las torretas.</a:t>
            </a:r>
          </a:p>
          <a:p>
            <a:r>
              <a:rPr lang="es-ES" dirty="0"/>
              <a:t>Son el único componente que puede colocar el jugador, se encargan de atacar o ralentizar a los enemigos que tengan a su alcance. </a:t>
            </a:r>
          </a:p>
          <a:p>
            <a:endParaRPr lang="es-ES" dirty="0"/>
          </a:p>
          <a:p>
            <a:r>
              <a:rPr lang="es-ES" dirty="0"/>
              <a:t>Se han creado 5 tipos distintos de torretas, pero por detrás todas heredan de una clase llamada Tower, que contiene variables y funcionalidades comunes a todas ellas.</a:t>
            </a:r>
          </a:p>
          <a:p>
            <a:r>
              <a:rPr lang="es-ES" dirty="0"/>
              <a:t>Por ejemplo el rango de la torreta, la velocidad de disparo, el coste de comprar y de vender.</a:t>
            </a:r>
          </a:p>
          <a:p>
            <a:endParaRPr lang="es-ES" dirty="0"/>
          </a:p>
          <a:p>
            <a:r>
              <a:rPr lang="es-ES" dirty="0"/>
              <a:t>Además se ha implementado un sistema de mejoras en el que no sólo cambia visualmente la torreta sino que también aumentan algunas de sus capacidades.</a:t>
            </a:r>
          </a:p>
          <a:p>
            <a:r>
              <a:rPr lang="es-ES" dirty="0"/>
              <a:t>El control de estos valores que irán cambiando con las mejoras se ha gestionado mediante campos de tipo curva, que permiten modificar fácilmente la transición entre los distintos valores.</a:t>
            </a:r>
          </a:p>
          <a:p>
            <a:endParaRPr lang="es-ES" dirty="0"/>
          </a:p>
          <a:p>
            <a:r>
              <a:rPr lang="es-ES" dirty="0"/>
              <a:t>Pasamos ahora a ver los detalles de cada torreta desarrollada.</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15</a:t>
            </a:fld>
            <a:endParaRPr lang="es-ES"/>
          </a:p>
        </p:txBody>
      </p:sp>
    </p:spTree>
    <p:extLst>
      <p:ext uri="{BB962C8B-B14F-4D97-AF65-F5344CB8AC3E}">
        <p14:creationId xmlns:p14="http://schemas.microsoft.com/office/powerpoint/2010/main" val="50864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Empezamos con la torreta básica,</a:t>
            </a:r>
          </a:p>
          <a:p>
            <a:r>
              <a:rPr lang="es-ES" dirty="0"/>
              <a:t>Dispara proyectiles rápidos a los enemigos que tenga a su alcance, los proyectiles son simplemente esferas pequeñas que cuando alcanzan al enemigo</a:t>
            </a:r>
          </a:p>
          <a:p>
            <a:r>
              <a:rPr lang="es-ES" dirty="0"/>
              <a:t>Crean un pequeño efecto de partículas para simular el impacto.</a:t>
            </a:r>
          </a:p>
          <a:p>
            <a:endParaRPr lang="es-ES" dirty="0"/>
          </a:p>
          <a:p>
            <a:r>
              <a:rPr lang="es-ES" dirty="0"/>
              <a:t>A medida que mejoras la torreta aumenta visualmente el número de cañones, </a:t>
            </a:r>
          </a:p>
          <a:p>
            <a:r>
              <a:rPr lang="es-ES" dirty="0"/>
              <a:t>se ha hecho que las balas vayan saliendo de los distintos cañones que tenga disponible la torreta.</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16</a:t>
            </a:fld>
            <a:endParaRPr lang="es-ES"/>
          </a:p>
        </p:txBody>
      </p:sp>
    </p:spTree>
    <p:extLst>
      <p:ext uri="{BB962C8B-B14F-4D97-AF65-F5344CB8AC3E}">
        <p14:creationId xmlns:p14="http://schemas.microsoft.com/office/powerpoint/2010/main" val="3259833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la torreta láser.</a:t>
            </a:r>
          </a:p>
          <a:p>
            <a:r>
              <a:rPr lang="es-ES" dirty="0"/>
              <a:t>Dispara un láser muy largo que hace daño de forma casi continua a todos los enemigos que atraviesa.</a:t>
            </a:r>
          </a:p>
          <a:p>
            <a:endParaRPr lang="es-ES" dirty="0"/>
          </a:p>
          <a:p>
            <a:r>
              <a:rPr lang="es-ES" dirty="0"/>
              <a:t>Es una torreta muy poderosa sobre todo si se coloca al final de un camino recto, donde pueda hacer daño a varios enemigos a la vez.</a:t>
            </a:r>
          </a:p>
          <a:p>
            <a:endParaRPr lang="es-ES" dirty="0"/>
          </a:p>
          <a:p>
            <a:r>
              <a:rPr lang="es-ES" dirty="0"/>
              <a:t>Para el láser se ha usado simplemente el componte de </a:t>
            </a:r>
            <a:r>
              <a:rPr lang="es-ES" dirty="0" err="1"/>
              <a:t>renderizador</a:t>
            </a:r>
            <a:r>
              <a:rPr lang="es-ES" dirty="0"/>
              <a:t> de líneas que proporciona Unity.</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17</a:t>
            </a:fld>
            <a:endParaRPr lang="es-ES"/>
          </a:p>
        </p:txBody>
      </p:sp>
    </p:spTree>
    <p:extLst>
      <p:ext uri="{BB962C8B-B14F-4D97-AF65-F5344CB8AC3E}">
        <p14:creationId xmlns:p14="http://schemas.microsoft.com/office/powerpoint/2010/main" val="4244715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la torreta de misiles.</a:t>
            </a:r>
          </a:p>
          <a:p>
            <a:endParaRPr lang="es-ES" dirty="0"/>
          </a:p>
          <a:p>
            <a:r>
              <a:rPr lang="es-ES" dirty="0"/>
              <a:t>Dispara misiles perseguidores que cuando alcanzan a su objetivo, explotan haciendo daño en área a los enemigos de alrededor.</a:t>
            </a:r>
          </a:p>
          <a:p>
            <a:r>
              <a:rPr lang="es-ES" dirty="0"/>
              <a:t>Son muy buenas para conjuntos grandes y cercanos de enemigos.</a:t>
            </a:r>
          </a:p>
          <a:p>
            <a:endParaRPr lang="es-ES" dirty="0"/>
          </a:p>
          <a:p>
            <a:r>
              <a:rPr lang="es-ES" dirty="0"/>
              <a:t>Si el objetivo del misil desaparece mientras le está persiguiendo, el misil simula una explosión pequeña en el aire que no hace daño y desaparece.</a:t>
            </a:r>
          </a:p>
          <a:p>
            <a:r>
              <a:rPr lang="es-ES" dirty="0"/>
              <a:t>Para el rastro del misil se ha utilizado el mismo componente que para las explosiones, es decir, se van creando pequeñas explosiones detrás del misil que no hacen daño.</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18</a:t>
            </a:fld>
            <a:endParaRPr lang="es-ES"/>
          </a:p>
        </p:txBody>
      </p:sp>
    </p:spTree>
    <p:extLst>
      <p:ext uri="{BB962C8B-B14F-4D97-AF65-F5344CB8AC3E}">
        <p14:creationId xmlns:p14="http://schemas.microsoft.com/office/powerpoint/2010/main" val="3289111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penúltima torreta es la de daño en área.</a:t>
            </a:r>
          </a:p>
          <a:p>
            <a:endParaRPr lang="es-ES" dirty="0"/>
          </a:p>
          <a:p>
            <a:r>
              <a:rPr lang="es-ES" dirty="0"/>
              <a:t>Como su nombre indica hace daño a todos los enemigos que estén a su alcance a la vez. </a:t>
            </a:r>
          </a:p>
          <a:p>
            <a:r>
              <a:rPr lang="es-ES" dirty="0"/>
              <a:t>A nivel visual, para que el jugador tenga algo de </a:t>
            </a:r>
            <a:r>
              <a:rPr lang="es-ES" dirty="0" err="1"/>
              <a:t>feedback</a:t>
            </a:r>
            <a:r>
              <a:rPr lang="es-ES" dirty="0"/>
              <a:t> de cuando está funcionando, se ha hecho que gire la cabeza de la torreta.</a:t>
            </a:r>
          </a:p>
          <a:p>
            <a:endParaRPr lang="es-ES" dirty="0"/>
          </a:p>
          <a:p>
            <a:r>
              <a:rPr lang="es-ES" dirty="0"/>
              <a:t>Tiene un máximo de enemigos a los que puede afectar a la vez de 20 enemigos.</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19</a:t>
            </a:fld>
            <a:endParaRPr lang="es-ES"/>
          </a:p>
        </p:txBody>
      </p:sp>
    </p:spTree>
    <p:extLst>
      <p:ext uri="{BB962C8B-B14F-4D97-AF65-F5344CB8AC3E}">
        <p14:creationId xmlns:p14="http://schemas.microsoft.com/office/powerpoint/2010/main" val="1406525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último, la torreta ralentizadora.</a:t>
            </a:r>
          </a:p>
          <a:p>
            <a:endParaRPr lang="es-ES" dirty="0"/>
          </a:p>
          <a:p>
            <a:r>
              <a:rPr lang="es-ES" dirty="0"/>
              <a:t>Esta es la única torreta que no hace daño, su función es ralentizar a los enemigos que tenga a su alcance.</a:t>
            </a:r>
          </a:p>
          <a:p>
            <a:r>
              <a:rPr lang="es-ES" dirty="0"/>
              <a:t>Al igual que con la anterior torreta, se le ha dado un efecto visual para cuando está funcionando.</a:t>
            </a:r>
          </a:p>
          <a:p>
            <a:endParaRPr lang="es-ES" dirty="0"/>
          </a:p>
          <a:p>
            <a:r>
              <a:rPr lang="es-ES" dirty="0"/>
              <a:t>Como aclaración, si un enemigo está en el alcance de varias torretas ralentizadoras a la vez, el enemigo solo se verá afectado por la más poderosa. Esto es para evitar la parálisis total de los enemigos.</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20</a:t>
            </a:fld>
            <a:endParaRPr lang="es-ES"/>
          </a:p>
        </p:txBody>
      </p:sp>
    </p:spTree>
    <p:extLst>
      <p:ext uri="{BB962C8B-B14F-4D97-AF65-F5344CB8AC3E}">
        <p14:creationId xmlns:p14="http://schemas.microsoft.com/office/powerpoint/2010/main" val="162581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La industria de los videojuegos ocupa actualmente uno de los primeros puestos como producción del entretenimiento en cuanto a ingresos. Esto no es una sorpresa para nadie, ya que están por todas partes y el número de jugadores por el mundo es una cifra que no para de crecer. </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En este trabajo se han querido aprovechar los conocimientos aprendidos en la carrera para probar el desarrollo de videojuegos y aprender un poco sobre la realidad aumentada.</a:t>
            </a:r>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2</a:t>
            </a:fld>
            <a:endParaRPr lang="es-ES"/>
          </a:p>
        </p:txBody>
      </p:sp>
    </p:spTree>
    <p:extLst>
      <p:ext uri="{BB962C8B-B14F-4D97-AF65-F5344CB8AC3E}">
        <p14:creationId xmlns:p14="http://schemas.microsoft.com/office/powerpoint/2010/main" val="892888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Pasamos ahora a ver la interfaz del juego durante la partida.</a:t>
            </a:r>
          </a:p>
          <a:p>
            <a:endParaRPr lang="es-ES" dirty="0"/>
          </a:p>
          <a:p>
            <a:r>
              <a:rPr lang="es-ES" dirty="0"/>
              <a:t>Se ha intentado que sea simple e intuitiva, está compuesta en su mayor parte de botones y texto informativo.</a:t>
            </a:r>
          </a:p>
          <a:p>
            <a:r>
              <a:rPr lang="es-ES" dirty="0"/>
              <a:t>En la esquina superior izquierda tendríamos información sobre la partida, el dinero, la vida y la oleada actual.</a:t>
            </a:r>
          </a:p>
          <a:p>
            <a:r>
              <a:rPr lang="es-ES" dirty="0"/>
              <a:t>En la derecha botones de control de la partida, para la velocidad y para acceder al menú.</a:t>
            </a:r>
          </a:p>
          <a:p>
            <a:r>
              <a:rPr lang="es-ES" dirty="0"/>
              <a:t>Abajo en el centro la selección de torretas, con el coste de compra de cada una.</a:t>
            </a:r>
          </a:p>
          <a:p>
            <a:r>
              <a:rPr lang="es-ES" dirty="0"/>
              <a:t>Y abajo a la derecha el botón para activar o desactivar la realidad aumentada.</a:t>
            </a:r>
          </a:p>
          <a:p>
            <a:endParaRPr lang="es-ES" dirty="0"/>
          </a:p>
          <a:p>
            <a:r>
              <a:rPr lang="es-ES" dirty="0"/>
              <a:t>Además de eso, en el menú podemos reiniciar la partida, volver al menú inicial de selección de niveles, salir del juego y consultar la ayuda.</a:t>
            </a:r>
          </a:p>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21</a:t>
            </a:fld>
            <a:endParaRPr lang="es-ES"/>
          </a:p>
        </p:txBody>
      </p:sp>
    </p:spTree>
    <p:extLst>
      <p:ext uri="{BB962C8B-B14F-4D97-AF65-F5344CB8AC3E}">
        <p14:creationId xmlns:p14="http://schemas.microsoft.com/office/powerpoint/2010/main" val="950333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Además de la interfaz del juego, el sistema de mejoras también forma parte de la interfaz, </a:t>
            </a:r>
          </a:p>
          <a:p>
            <a:endParaRPr lang="es-ES" dirty="0"/>
          </a:p>
          <a:p>
            <a:r>
              <a:rPr lang="es-ES" dirty="0"/>
              <a:t>cuando pulsamos sobre una torreta del mapa, se inicializa una interfaz que se sitúa en el mundo 3D en lugar de en la pantalla.</a:t>
            </a:r>
          </a:p>
          <a:p>
            <a:r>
              <a:rPr lang="es-ES" dirty="0"/>
              <a:t>Con esta interfaz podemos ver el rango de la torreta seleccionada, y también podemos mejorarla y venderla.</a:t>
            </a:r>
          </a:p>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22</a:t>
            </a:fld>
            <a:endParaRPr lang="es-ES"/>
          </a:p>
        </p:txBody>
      </p:sp>
    </p:spTree>
    <p:extLst>
      <p:ext uri="{BB962C8B-B14F-4D97-AF65-F5344CB8AC3E}">
        <p14:creationId xmlns:p14="http://schemas.microsoft.com/office/powerpoint/2010/main" val="34013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Sus funciones más importantes son:</a:t>
            </a:r>
          </a:p>
          <a:p>
            <a:pPr marL="171450" indent="-171450">
              <a:buFontTx/>
              <a:buChar char="-"/>
            </a:pPr>
            <a:r>
              <a:rPr lang="es-ES" dirty="0"/>
              <a:t>Controlar el flujo del juego.</a:t>
            </a:r>
          </a:p>
          <a:p>
            <a:pPr marL="171450" indent="-171450">
              <a:buFontTx/>
              <a:buChar char="-"/>
            </a:pPr>
            <a:r>
              <a:rPr lang="es-ES" dirty="0"/>
              <a:t>Controlar la entrada táctil de colocar torretas.</a:t>
            </a:r>
          </a:p>
          <a:p>
            <a:pPr marL="171450" indent="-171450">
              <a:buFontTx/>
              <a:buChar char="-"/>
            </a:pPr>
            <a:r>
              <a:rPr lang="es-ES" dirty="0"/>
              <a:t>Modo editor de mapas dentro del editor de Unity.</a:t>
            </a:r>
          </a:p>
          <a:p>
            <a:pPr marL="171450" indent="-171450">
              <a:buFontTx/>
              <a:buChar char="-"/>
            </a:pPr>
            <a:r>
              <a:rPr lang="es-ES" dirty="0"/>
              <a:t>Distintos métodos estáticos accesibles mediante el patrón </a:t>
            </a:r>
            <a:r>
              <a:rPr lang="es-ES" dirty="0" err="1"/>
              <a:t>singleton</a:t>
            </a:r>
            <a:r>
              <a:rPr lang="es-ES" dirty="0"/>
              <a:t>.</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23</a:t>
            </a:fld>
            <a:endParaRPr lang="es-ES"/>
          </a:p>
        </p:txBody>
      </p:sp>
    </p:spTree>
    <p:extLst>
      <p:ext uri="{BB962C8B-B14F-4D97-AF65-F5344CB8AC3E}">
        <p14:creationId xmlns:p14="http://schemas.microsoft.com/office/powerpoint/2010/main" val="150609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último hablaremos sobre la integración con la realidad aumentada con Vuforia.</a:t>
            </a:r>
          </a:p>
          <a:p>
            <a:endParaRPr lang="es-ES" dirty="0"/>
          </a:p>
          <a:p>
            <a:r>
              <a:rPr lang="es-ES" dirty="0"/>
              <a:t>En el juego se añadió un objeto de tipo vumark y se situó en el 0,0,0.</a:t>
            </a:r>
          </a:p>
          <a:p>
            <a:r>
              <a:rPr lang="es-ES" dirty="0"/>
              <a:t>Luego añadimos una cámara de realidad aumentada y establecimos como centro del mundo el objeto anterior.</a:t>
            </a:r>
          </a:p>
          <a:p>
            <a:r>
              <a:rPr lang="es-ES" dirty="0"/>
              <a:t>De esta forma el mapa aparecerá encima de la etiqueta ya que este también se crea en el centro del mundo.</a:t>
            </a:r>
          </a:p>
          <a:p>
            <a:endParaRPr lang="es-ES" dirty="0"/>
          </a:p>
          <a:p>
            <a:r>
              <a:rPr lang="es-ES" dirty="0"/>
              <a:t>Como se </a:t>
            </a:r>
            <a:r>
              <a:rPr lang="es-ES" dirty="0" err="1"/>
              <a:t>vé</a:t>
            </a:r>
            <a:r>
              <a:rPr lang="es-ES" dirty="0"/>
              <a:t> en la imagen, Vuforia crea un plano que usa como textura la entrada de video.</a:t>
            </a:r>
          </a:p>
          <a:p>
            <a:r>
              <a:rPr lang="es-ES" dirty="0"/>
              <a:t>Además, la cámara adapta su posición en el entorno 3D para que encaje con la etiqueta que ha reconocido.</a:t>
            </a:r>
          </a:p>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24</a:t>
            </a:fld>
            <a:endParaRPr lang="es-ES"/>
          </a:p>
        </p:txBody>
      </p:sp>
    </p:spTree>
    <p:extLst>
      <p:ext uri="{BB962C8B-B14F-4D97-AF65-F5344CB8AC3E}">
        <p14:creationId xmlns:p14="http://schemas.microsoft.com/office/powerpoint/2010/main" val="161461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las pruebas del juego se han usado varias herramientas:</a:t>
            </a:r>
          </a:p>
          <a:p>
            <a:endParaRPr lang="es-ES" dirty="0"/>
          </a:p>
          <a:p>
            <a:r>
              <a:rPr lang="es-ES" dirty="0"/>
              <a:t>En primer lugar el modo Play de Unity, que permite probar la aplicación de forma rápida en el ordenador.</a:t>
            </a:r>
          </a:p>
          <a:p>
            <a:r>
              <a:rPr lang="es-ES" dirty="0"/>
              <a:t>Se ha usado el modo </a:t>
            </a:r>
            <a:r>
              <a:rPr lang="es-ES" dirty="0" err="1"/>
              <a:t>debug</a:t>
            </a:r>
            <a:r>
              <a:rPr lang="es-ES" dirty="0"/>
              <a:t> de Visual Studio para encontrar errores confusos que no se ven a simple vista.</a:t>
            </a:r>
          </a:p>
          <a:p>
            <a:r>
              <a:rPr lang="es-ES" dirty="0"/>
              <a:t>Para los controles táctiles ha sido de gran utilidad una aplicación que se llama Unity </a:t>
            </a:r>
            <a:r>
              <a:rPr lang="es-ES" dirty="0" err="1"/>
              <a:t>Remote</a:t>
            </a:r>
            <a:r>
              <a:rPr lang="es-ES" dirty="0"/>
              <a:t> que permite probar el modo </a:t>
            </a:r>
            <a:r>
              <a:rPr lang="es-ES" dirty="0" err="1"/>
              <a:t>play</a:t>
            </a:r>
            <a:r>
              <a:rPr lang="es-ES" dirty="0"/>
              <a:t> desde un dispositivo móvil.</a:t>
            </a:r>
          </a:p>
          <a:p>
            <a:r>
              <a:rPr lang="es-ES" dirty="0"/>
              <a:t>Por último, se ha utilizado una webcam externa para probar la realidad aumentada de forma cómoda desde el ordenador.</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25</a:t>
            </a:fld>
            <a:endParaRPr lang="es-ES"/>
          </a:p>
        </p:txBody>
      </p:sp>
    </p:spTree>
    <p:extLst>
      <p:ext uri="{BB962C8B-B14F-4D97-AF65-F5344CB8AC3E}">
        <p14:creationId xmlns:p14="http://schemas.microsoft.com/office/powerpoint/2010/main" val="351607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la planificación temporal, primero mostramos la planificación inicial, que suma un total de 337 h.</a:t>
            </a:r>
          </a:p>
          <a:p>
            <a:r>
              <a:rPr lang="es-ES" dirty="0"/>
              <a:t>La tarea de elaboración de la memoria se ha representado de forma continua pero en realidad se estimó que serían unas 60 horas.</a:t>
            </a:r>
          </a:p>
          <a:p>
            <a:endParaRPr lang="es-ES" dirty="0"/>
          </a:p>
          <a:p>
            <a:r>
              <a:rPr lang="es-ES" dirty="0"/>
              <a:t>Y después podemos ver la planificación final, que se ha hecho también de forma estimada ya que no se ha usado ninguna herramienta para gestionar el tiempo.</a:t>
            </a:r>
          </a:p>
          <a:p>
            <a:r>
              <a:rPr lang="es-ES" dirty="0"/>
              <a:t>En esta, el total de horas ha sido alrededor de 313 horas.</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26</a:t>
            </a:fld>
            <a:endParaRPr lang="es-ES"/>
          </a:p>
        </p:txBody>
      </p:sp>
    </p:spTree>
    <p:extLst>
      <p:ext uri="{BB962C8B-B14F-4D97-AF65-F5344CB8AC3E}">
        <p14:creationId xmlns:p14="http://schemas.microsoft.com/office/powerpoint/2010/main" val="4102162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27</a:t>
            </a:fld>
            <a:endParaRPr lang="es-ES"/>
          </a:p>
        </p:txBody>
      </p:sp>
    </p:spTree>
    <p:extLst>
      <p:ext uri="{BB962C8B-B14F-4D97-AF65-F5344CB8AC3E}">
        <p14:creationId xmlns:p14="http://schemas.microsoft.com/office/powerpoint/2010/main" val="175577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dirty="0"/>
              <a:t>(…) Gracias a ellos se ha conseguido un nivel básico en el desarrollo de videojuegos con Unity.</a:t>
            </a:r>
          </a:p>
          <a:p>
            <a:pPr marL="228600" indent="-228600">
              <a:buAutoNum type="arabicPeriod"/>
            </a:pPr>
            <a:r>
              <a:rPr lang="es-ES" dirty="0"/>
              <a:t>Se han hecho varias pruebas con Vuforia para acabar usando nada más que el reconocimiento de vumarks, pero aun así ha sido útil para conocer las posibilidades del software.</a:t>
            </a:r>
          </a:p>
          <a:p>
            <a:pPr marL="228600" indent="-228600">
              <a:buAutoNum type="arabicPeriod"/>
            </a:pPr>
            <a:r>
              <a:rPr lang="es-ES" dirty="0"/>
              <a:t>Considero que el producto final si se puliera un poco más visualmente y se le añadiera audio y música estaría casi listo para salir al mercado.</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28</a:t>
            </a:fld>
            <a:endParaRPr lang="es-ES"/>
          </a:p>
        </p:txBody>
      </p:sp>
    </p:spTree>
    <p:extLst>
      <p:ext uri="{BB962C8B-B14F-4D97-AF65-F5344CB8AC3E}">
        <p14:creationId xmlns:p14="http://schemas.microsoft.com/office/powerpoint/2010/main" val="67873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Incluir un editor de niveles en el juego final.</a:t>
            </a:r>
          </a:p>
          <a:p>
            <a:r>
              <a:rPr lang="es-ES" dirty="0"/>
              <a:t>Implementar el desbloqueo de niveles y que los niveles vayan creciendo en dificultad.</a:t>
            </a:r>
          </a:p>
          <a:p>
            <a:r>
              <a:rPr lang="es-ES" dirty="0"/>
              <a:t>Añadir vista previa de colocación de torreta, viendo el rango de la torreta que estás intentando colocar.</a:t>
            </a:r>
          </a:p>
          <a:p>
            <a:r>
              <a:rPr lang="es-ES" dirty="0"/>
              <a:t>Balancear lo valores de las torretas haciendo muchas pruebas.</a:t>
            </a:r>
          </a:p>
          <a:p>
            <a:r>
              <a:rPr lang="es-ES" dirty="0"/>
              <a:t>Añadir poderes especiales controlados por el jugador.</a:t>
            </a:r>
          </a:p>
          <a:p>
            <a:r>
              <a:rPr lang="es-ES" dirty="0"/>
              <a:t>Añadir música y audio para darle más ambientación al juego.</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29</a:t>
            </a:fld>
            <a:endParaRPr lang="es-ES"/>
          </a:p>
        </p:txBody>
      </p:sp>
    </p:spTree>
    <p:extLst>
      <p:ext uri="{BB962C8B-B14F-4D97-AF65-F5344CB8AC3E}">
        <p14:creationId xmlns:p14="http://schemas.microsoft.com/office/powerpoint/2010/main" val="163994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vista la introducción, pasamos a enunciar los objetivos de este proyecto, estos son:</a:t>
            </a:r>
          </a:p>
          <a:p>
            <a:endParaRPr lang="es-ES" dirty="0"/>
          </a:p>
          <a:p>
            <a:r>
              <a:rPr lang="es-ES" dirty="0"/>
              <a:t>Primero, *Unity3D*, esto incluye por detrás tareas como familiarizarse con la interfaz, diseño de niveles, flujo de </a:t>
            </a:r>
            <a:r>
              <a:rPr lang="es-ES" dirty="0" err="1"/>
              <a:t>prefabs</a:t>
            </a:r>
            <a:r>
              <a:rPr lang="es-ES" dirty="0"/>
              <a:t> de Unity, diseño de una interfaz de juego, etc.</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Segundo, “Estudio y elaboración de etiquetas visuales para su integración en el sistema de realidad aumentada”, estas etiquetas visuales son necesarias en la mayoría de aplicaciones de realidad aumentada para su funcionamiento, pueden ser en forma de imágenes, imágenes codificadas al estilo código QR, objetos 3D, y otros.</a:t>
            </a:r>
          </a:p>
          <a:p>
            <a:endParaRPr lang="es-ES" dirty="0"/>
          </a:p>
          <a:p>
            <a:r>
              <a:rPr lang="es-ES" dirty="0"/>
              <a:t>El tercer y último objetivo sería la “Integración de la detección de objetos de realidad aumentada mediante Vuforia en el juego”, Vuforia es un software de realidad aumentada que está integrado con Unity y permitirá usar esas etiquetas visuales mencionadas previamente para la realidad aumentada del juego.</a:t>
            </a:r>
          </a:p>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3</a:t>
            </a:fld>
            <a:endParaRPr lang="es-ES"/>
          </a:p>
        </p:txBody>
      </p:sp>
    </p:spTree>
    <p:extLst>
      <p:ext uri="{BB962C8B-B14F-4D97-AF65-F5344CB8AC3E}">
        <p14:creationId xmlns:p14="http://schemas.microsoft.com/office/powerpoint/2010/main" val="188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juego que se ha desarrollado es de tipo Tower Defense, estos son juegos de estrategia en los que el objetivo es defender territorios o posesiones de oleadas consecutivas de enemigos. Para defenderlos, el jugador debe colocar torretas en puntos estratégicos y estas se encargarán de atacar automáticamente a los enemigos.</a:t>
            </a:r>
          </a:p>
          <a:p>
            <a:endParaRPr lang="es-ES" dirty="0"/>
          </a:p>
          <a:p>
            <a:r>
              <a:rPr lang="es-ES" dirty="0"/>
              <a:t>Normalmente el jugador debe gastar recursos para poder colocar torretas, con esos recursos también suele tener la opción de mejorar las torretas existentes aumentando su poder.</a:t>
            </a:r>
          </a:p>
          <a:p>
            <a:r>
              <a:rPr lang="es-ES" dirty="0"/>
              <a:t>El juego que se muestra en la imagen es “</a:t>
            </a:r>
            <a:r>
              <a:rPr lang="es-ES" dirty="0" err="1"/>
              <a:t>Kingdom</a:t>
            </a:r>
            <a:r>
              <a:rPr lang="es-ES" dirty="0"/>
              <a:t> Rush”, es uno de los más famosos de este género.</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5</a:t>
            </a:fld>
            <a:endParaRPr lang="es-ES"/>
          </a:p>
        </p:txBody>
      </p:sp>
    </p:spTree>
    <p:extLst>
      <p:ext uri="{BB962C8B-B14F-4D97-AF65-F5344CB8AC3E}">
        <p14:creationId xmlns:p14="http://schemas.microsoft.com/office/powerpoint/2010/main" val="3115298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Tras aclarar la temática en la que se ha basado el juego, procedemos a explicar el desarrollo del proyecto.</a:t>
            </a:r>
          </a:p>
          <a:p>
            <a:endParaRPr lang="es-ES" dirty="0"/>
          </a:p>
          <a:p>
            <a:r>
              <a:rPr lang="es-ES" dirty="0"/>
              <a:t>En esta imagen se muestra un esquema general de la estructura del juego, en este los componentes principales son Game y Game </a:t>
            </a:r>
            <a:r>
              <a:rPr lang="es-ES" dirty="0" err="1"/>
              <a:t>Board</a:t>
            </a:r>
            <a:r>
              <a:rPr lang="es-ES" dirty="0"/>
              <a:t>, que juntos se encargan de orquestar casi en su totalidad el funcionamiento del juego. A continuación pasamos a describir cada uno de los componentes y los subcomponentes que los forman con más detalle.</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6</a:t>
            </a:fld>
            <a:endParaRPr lang="es-ES"/>
          </a:p>
        </p:txBody>
      </p:sp>
    </p:spTree>
    <p:extLst>
      <p:ext uri="{BB962C8B-B14F-4D97-AF65-F5344CB8AC3E}">
        <p14:creationId xmlns:p14="http://schemas.microsoft.com/office/powerpoint/2010/main" val="1192900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Comenzamos con el componente base del tablero, las casillas.</a:t>
            </a:r>
          </a:p>
          <a:p>
            <a:endParaRPr lang="es-ES" dirty="0"/>
          </a:p>
          <a:p>
            <a:r>
              <a:rPr lang="es-ES" dirty="0"/>
              <a:t>Las casillas son la unidad mínima de datos que controla el tablero, cada una es consciente de cuales son sus casillas vecinas, qué distancia hay hasta una casilla de destino y otras variables de control.</a:t>
            </a:r>
          </a:p>
          <a:p>
            <a:endParaRPr lang="es-ES" dirty="0"/>
          </a:p>
          <a:p>
            <a:r>
              <a:rPr lang="es-ES" dirty="0"/>
              <a:t>Además de la lógica de vecinos y caminos, también conocen el contenido que contienen. Este puede ser una torreta, una pared o una casilla de aparición o destino de enemigos.</a:t>
            </a:r>
          </a:p>
          <a:p>
            <a:endParaRPr lang="es-ES" dirty="0"/>
          </a:p>
          <a:p>
            <a:r>
              <a:rPr lang="es-ES" dirty="0"/>
              <a:t>En el juego se han implementado dos tipos de casillas, las normales (verdes) y las bloqueantes (amarillas), la diferencia entre ellas es que las verdes sirven para que el jugador pueda colocar torretas sobre ellas y las bloqueantes no. Los enemigos son libres de caminar sobre cualquiera de las dos.</a:t>
            </a:r>
          </a:p>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7</a:t>
            </a:fld>
            <a:endParaRPr lang="es-ES"/>
          </a:p>
        </p:txBody>
      </p:sp>
    </p:spTree>
    <p:extLst>
      <p:ext uri="{BB962C8B-B14F-4D97-AF65-F5344CB8AC3E}">
        <p14:creationId xmlns:p14="http://schemas.microsoft.com/office/powerpoint/2010/main" val="2842040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El tablero del juego se encarga de la generación, actualización y gestión de las casillas y su contenido.</a:t>
            </a:r>
          </a:p>
          <a:p>
            <a:r>
              <a:rPr lang="es-ES" dirty="0"/>
              <a:t>Al inicio de una partida el tablero genera todas las casillas del juego y relaciona a unas con otras estableciendo la vecindad de cada una.</a:t>
            </a:r>
          </a:p>
          <a:p>
            <a:r>
              <a:rPr lang="es-ES" dirty="0"/>
              <a:t>En el algoritmo de inicialización, se permite también el uso de una plantilla en forma de cadena de texto.</a:t>
            </a:r>
          </a:p>
          <a:p>
            <a:r>
              <a:rPr lang="es-ES" dirty="0"/>
              <a:t>Con esta plantilla se puede definir el contenido inicial de cada casilla en el comienzo de la partida.</a:t>
            </a:r>
          </a:p>
          <a:p>
            <a:r>
              <a:rPr lang="es-ES" dirty="0"/>
              <a:t>Los distintos contenidos de casilla que puede haber en la inicialización son los puntos de destino de enemigos (Verdes),</a:t>
            </a:r>
          </a:p>
          <a:p>
            <a:r>
              <a:rPr lang="es-ES" dirty="0"/>
              <a:t>Las casillas de aparición de enemigos (rojas), y las paredes (celestes)</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8</a:t>
            </a:fld>
            <a:endParaRPr lang="es-ES"/>
          </a:p>
        </p:txBody>
      </p:sp>
    </p:spTree>
    <p:extLst>
      <p:ext uri="{BB962C8B-B14F-4D97-AF65-F5344CB8AC3E}">
        <p14:creationId xmlns:p14="http://schemas.microsoft.com/office/powerpoint/2010/main" val="429190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vemos un ejemplo de funcionamiento.</a:t>
            </a:r>
          </a:p>
          <a:p>
            <a:r>
              <a:rPr lang="es-ES" dirty="0"/>
              <a:t>En el juego real todo lo que se ve en el gif ocurre instantáneamente, esto es una ligera modificación en el código que nos permite ver el funcionamiento de forma interactiva.</a:t>
            </a:r>
          </a:p>
        </p:txBody>
      </p:sp>
      <p:sp>
        <p:nvSpPr>
          <p:cNvPr id="4" name="Marcador de número de diapositiva 3"/>
          <p:cNvSpPr>
            <a:spLocks noGrp="1"/>
          </p:cNvSpPr>
          <p:nvPr>
            <p:ph type="sldNum" sz="quarter" idx="5"/>
          </p:nvPr>
        </p:nvSpPr>
        <p:spPr/>
        <p:txBody>
          <a:bodyPr/>
          <a:lstStyle/>
          <a:p>
            <a:fld id="{04FB8987-9122-4DFF-9174-7A15A1CE2BD6}" type="slidenum">
              <a:rPr lang="es-ES" smtClean="0"/>
              <a:t>9</a:t>
            </a:fld>
            <a:endParaRPr lang="es-ES"/>
          </a:p>
        </p:txBody>
      </p:sp>
    </p:spTree>
    <p:extLst>
      <p:ext uri="{BB962C8B-B14F-4D97-AF65-F5344CB8AC3E}">
        <p14:creationId xmlns:p14="http://schemas.microsoft.com/office/powerpoint/2010/main" val="2704426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dirty="0"/>
              <a:t>Otra de las principales funciones del tablero es la gestión de los caminos a partir del contenido de las casillas.</a:t>
            </a:r>
          </a:p>
          <a:p>
            <a:r>
              <a:rPr lang="es-ES" dirty="0"/>
              <a:t>La búsqueda de caminos se realiza una única vez cada vez que haya un cambio en el mapa que lo requiera, esto para el jugador será cada vez que coloque o quite una torreta.</a:t>
            </a:r>
          </a:p>
          <a:p>
            <a:r>
              <a:rPr lang="es-ES" dirty="0"/>
              <a:t>El camino calculado se almacena a nivel interno en cada casilla del juego, y serán los enemigos los que hagan llamadas a estas casillas para saber hacia dónde deben dirigirse.</a:t>
            </a:r>
          </a:p>
          <a:p>
            <a:endParaRPr lang="es-ES" dirty="0"/>
          </a:p>
          <a:p>
            <a:r>
              <a:rPr lang="es-ES" dirty="0"/>
              <a:t>El algoritmo de búsqueda de caminos se podría decir que es una especie de búsqueda en anchura pero a la inversa, es decir, en lugar de empezar por el lugar de salida, empezamos por las casillas de destino y nos expandimos hasta alcanzar todos los puntos de aparición de enemigos.</a:t>
            </a:r>
          </a:p>
          <a:p>
            <a:r>
              <a:rPr lang="es-ES" dirty="0"/>
              <a:t>Veamos algunos ejemplos.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04FB8987-9122-4DFF-9174-7A15A1CE2BD6}" type="slidenum">
              <a:rPr lang="es-ES" smtClean="0"/>
              <a:t>10</a:t>
            </a:fld>
            <a:endParaRPr lang="es-ES"/>
          </a:p>
        </p:txBody>
      </p:sp>
    </p:spTree>
    <p:extLst>
      <p:ext uri="{BB962C8B-B14F-4D97-AF65-F5344CB8AC3E}">
        <p14:creationId xmlns:p14="http://schemas.microsoft.com/office/powerpoint/2010/main" val="3205815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3D5DD6-93D6-4AAB-9092-3F72FD4770C4}" type="datetime1">
              <a:rPr lang="es-ES" smtClean="0"/>
              <a:t>15/09/2019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2464057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09FE61-EA74-4AB7-9D1D-1F703E575B5E}" type="datetime1">
              <a:rPr lang="es-ES" smtClean="0"/>
              <a:t>15/09/2019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30142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1D3FB9D-DF22-423C-AC1B-4011601E00EC}" type="datetime1">
              <a:rPr lang="es-ES" smtClean="0"/>
              <a:t>15/09/2019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184046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F8A7E5-786C-4E47-9DE2-D9172208CBA0}" type="datetime1">
              <a:rPr lang="es-ES" smtClean="0"/>
              <a:t>15/09/2019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2036825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AE2FC6A-6B52-49E6-A62D-10FF66E73FDF}" type="datetime1">
              <a:rPr lang="es-ES" smtClean="0"/>
              <a:t>15/09/2019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2456592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77F0450-C7BE-4725-921E-82D8BF4147DF}" type="datetime1">
              <a:rPr lang="es-ES" smtClean="0"/>
              <a:t>15/09/2019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164613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74488FF-31F9-419F-BD16-409753882F1D}" type="datetime1">
              <a:rPr lang="es-ES" smtClean="0"/>
              <a:t>15/09/2019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2826408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FEB3126-0522-4737-A893-4946ADDD961F}" type="datetime1">
              <a:rPr lang="es-ES" smtClean="0"/>
              <a:t>15/09/2019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2973299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2CA97-A79F-4971-B604-BDAAA2623852}" type="datetime1">
              <a:rPr lang="es-ES" smtClean="0"/>
              <a:t>15/09/2019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1116232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38064F6-4F1F-45B5-BBB1-ABDC842FFF44}" type="datetime1">
              <a:rPr lang="es-ES" smtClean="0"/>
              <a:t>15/09/2019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2799378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9ACA657-A53C-4B6C-9091-4662478CB05C}" type="datetime1">
              <a:rPr lang="es-ES" smtClean="0"/>
              <a:t>15/09/2019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EF713D3-01D7-40FA-B452-2AB8A3EFC81E}" type="slidenum">
              <a:rPr lang="es-ES" smtClean="0"/>
              <a:t>‹Nº›</a:t>
            </a:fld>
            <a:endParaRPr lang="es-ES"/>
          </a:p>
        </p:txBody>
      </p:sp>
    </p:spTree>
    <p:extLst>
      <p:ext uri="{BB962C8B-B14F-4D97-AF65-F5344CB8AC3E}">
        <p14:creationId xmlns:p14="http://schemas.microsoft.com/office/powerpoint/2010/main" val="2251416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659A6D-BA04-4EB4-A131-B38A22B7361E}" type="datetime1">
              <a:rPr lang="es-ES" smtClean="0"/>
              <a:t>15/09/2019</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F713D3-01D7-40FA-B452-2AB8A3EFC81E}" type="slidenum">
              <a:rPr lang="es-ES" smtClean="0"/>
              <a:t>‹Nº›</a:t>
            </a:fld>
            <a:endParaRPr lang="es-ES"/>
          </a:p>
        </p:txBody>
      </p:sp>
    </p:spTree>
    <p:extLst>
      <p:ext uri="{BB962C8B-B14F-4D97-AF65-F5344CB8AC3E}">
        <p14:creationId xmlns:p14="http://schemas.microsoft.com/office/powerpoint/2010/main" val="13882616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35EE1-AAAE-4C5D-81ED-8067E72235D9}"/>
              </a:ext>
            </a:extLst>
          </p:cNvPr>
          <p:cNvSpPr>
            <a:spLocks noGrp="1"/>
          </p:cNvSpPr>
          <p:nvPr>
            <p:ph type="ctrTitle"/>
          </p:nvPr>
        </p:nvSpPr>
        <p:spPr/>
        <p:txBody>
          <a:bodyPr/>
          <a:lstStyle/>
          <a:p>
            <a:r>
              <a:rPr lang="es-ES" dirty="0"/>
              <a:t>AR Tower Defense</a:t>
            </a:r>
          </a:p>
        </p:txBody>
      </p:sp>
      <p:sp>
        <p:nvSpPr>
          <p:cNvPr id="3" name="Subtítulo 2">
            <a:extLst>
              <a:ext uri="{FF2B5EF4-FFF2-40B4-BE49-F238E27FC236}">
                <a16:creationId xmlns:a16="http://schemas.microsoft.com/office/drawing/2014/main" id="{2BF35B66-D106-435F-B7D6-759D1155E2C6}"/>
              </a:ext>
            </a:extLst>
          </p:cNvPr>
          <p:cNvSpPr>
            <a:spLocks noGrp="1"/>
          </p:cNvSpPr>
          <p:nvPr>
            <p:ph type="subTitle" idx="1"/>
          </p:nvPr>
        </p:nvSpPr>
        <p:spPr>
          <a:xfrm>
            <a:off x="1143000" y="3602037"/>
            <a:ext cx="6858000" cy="2656719"/>
          </a:xfrm>
        </p:spPr>
        <p:txBody>
          <a:bodyPr>
            <a:normAutofit/>
          </a:bodyPr>
          <a:lstStyle/>
          <a:p>
            <a:r>
              <a:rPr lang="es-ES" sz="2800" dirty="0"/>
              <a:t>Carlos Jimeno Cordero</a:t>
            </a:r>
          </a:p>
          <a:p>
            <a:r>
              <a:rPr lang="es-ES" dirty="0"/>
              <a:t>Grado en Ingeniería Informática</a:t>
            </a:r>
          </a:p>
          <a:p>
            <a:r>
              <a:rPr lang="es-ES" dirty="0"/>
              <a:t>Especialidad en Ingeniería del Software</a:t>
            </a:r>
          </a:p>
        </p:txBody>
      </p:sp>
    </p:spTree>
    <p:extLst>
      <p:ext uri="{BB962C8B-B14F-4D97-AF65-F5344CB8AC3E}">
        <p14:creationId xmlns:p14="http://schemas.microsoft.com/office/powerpoint/2010/main" val="81154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0"/>
            <a:ext cx="7886700" cy="1325563"/>
          </a:xfrm>
        </p:spPr>
        <p:txBody>
          <a:bodyPr/>
          <a:lstStyle/>
          <a:p>
            <a:r>
              <a:rPr lang="es-ES" dirty="0"/>
              <a:t>Desarrollo: GameBoard - Caminos</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r>
              <a:rPr lang="es-ES" sz="2000" dirty="0"/>
              <a:t>10</a:t>
            </a:r>
          </a:p>
        </p:txBody>
      </p:sp>
      <p:pic>
        <p:nvPicPr>
          <p:cNvPr id="5" name="Imagen 4">
            <a:extLst>
              <a:ext uri="{FF2B5EF4-FFF2-40B4-BE49-F238E27FC236}">
                <a16:creationId xmlns:a16="http://schemas.microsoft.com/office/drawing/2014/main" id="{A17A6016-3815-432D-BA70-6D5EAE4ABCD4}"/>
              </a:ext>
            </a:extLst>
          </p:cNvPr>
          <p:cNvPicPr>
            <a:picLocks noChangeAspect="1"/>
          </p:cNvPicPr>
          <p:nvPr/>
        </p:nvPicPr>
        <p:blipFill>
          <a:blip r:embed="rId3"/>
          <a:stretch>
            <a:fillRect/>
          </a:stretch>
        </p:blipFill>
        <p:spPr>
          <a:xfrm>
            <a:off x="1446514" y="1114297"/>
            <a:ext cx="6250971" cy="5424616"/>
          </a:xfrm>
          <a:prstGeom prst="rect">
            <a:avLst/>
          </a:prstGeom>
        </p:spPr>
      </p:pic>
    </p:spTree>
    <p:extLst>
      <p:ext uri="{BB962C8B-B14F-4D97-AF65-F5344CB8AC3E}">
        <p14:creationId xmlns:p14="http://schemas.microsoft.com/office/powerpoint/2010/main" val="1037478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0"/>
            <a:ext cx="7886700" cy="1325563"/>
          </a:xfrm>
        </p:spPr>
        <p:txBody>
          <a:bodyPr/>
          <a:lstStyle/>
          <a:p>
            <a:r>
              <a:rPr lang="es-ES" dirty="0"/>
              <a:t>Desarrollo: GameBoard - Caminos</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r>
              <a:rPr lang="es-ES" sz="2000" dirty="0"/>
              <a:t>11</a:t>
            </a:r>
          </a:p>
        </p:txBody>
      </p:sp>
      <p:pic>
        <p:nvPicPr>
          <p:cNvPr id="8" name="Imagen 7" descr="Imagen que contiene objeto de exteriores, panal&#10;&#10;Descripción generada automáticamente">
            <a:extLst>
              <a:ext uri="{FF2B5EF4-FFF2-40B4-BE49-F238E27FC236}">
                <a16:creationId xmlns:a16="http://schemas.microsoft.com/office/drawing/2014/main" id="{C7BF0074-4C19-41B9-B1DC-CA5574C62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514" y="1119595"/>
            <a:ext cx="6250970" cy="5414020"/>
          </a:xfrm>
          <a:prstGeom prst="rect">
            <a:avLst/>
          </a:prstGeom>
        </p:spPr>
      </p:pic>
    </p:spTree>
    <p:extLst>
      <p:ext uri="{BB962C8B-B14F-4D97-AF65-F5344CB8AC3E}">
        <p14:creationId xmlns:p14="http://schemas.microsoft.com/office/powerpoint/2010/main" val="2870063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0"/>
            <a:ext cx="7886700" cy="1325563"/>
          </a:xfrm>
        </p:spPr>
        <p:txBody>
          <a:bodyPr/>
          <a:lstStyle/>
          <a:p>
            <a:r>
              <a:rPr lang="es-ES" dirty="0"/>
              <a:t>Desarrollo: GameBoard - Caminos</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r>
              <a:rPr lang="es-ES" sz="2000" dirty="0"/>
              <a:t>12</a:t>
            </a:r>
          </a:p>
        </p:txBody>
      </p:sp>
      <p:pic>
        <p:nvPicPr>
          <p:cNvPr id="7" name="Imagen 6" descr="Imagen que contiene objeto de exteriores, panal&#10;&#10;Descripción generada automáticamente">
            <a:extLst>
              <a:ext uri="{FF2B5EF4-FFF2-40B4-BE49-F238E27FC236}">
                <a16:creationId xmlns:a16="http://schemas.microsoft.com/office/drawing/2014/main" id="{4C3177C4-7422-4B88-976A-3AB04640B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013" y="1054635"/>
            <a:ext cx="6325972" cy="5478980"/>
          </a:xfrm>
          <a:prstGeom prst="rect">
            <a:avLst/>
          </a:prstGeom>
        </p:spPr>
      </p:pic>
    </p:spTree>
    <p:extLst>
      <p:ext uri="{BB962C8B-B14F-4D97-AF65-F5344CB8AC3E}">
        <p14:creationId xmlns:p14="http://schemas.microsoft.com/office/powerpoint/2010/main" val="1192407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0"/>
            <a:ext cx="7886700" cy="1325563"/>
          </a:xfrm>
        </p:spPr>
        <p:txBody>
          <a:bodyPr/>
          <a:lstStyle/>
          <a:p>
            <a:r>
              <a:rPr lang="es-ES" dirty="0"/>
              <a:t>Desarrollo: GameBoard - Caminos</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r>
              <a:rPr lang="es-ES" sz="2000" dirty="0"/>
              <a:t>13</a:t>
            </a:r>
          </a:p>
        </p:txBody>
      </p:sp>
      <p:pic>
        <p:nvPicPr>
          <p:cNvPr id="3" name="Imagen 2">
            <a:extLst>
              <a:ext uri="{FF2B5EF4-FFF2-40B4-BE49-F238E27FC236}">
                <a16:creationId xmlns:a16="http://schemas.microsoft.com/office/drawing/2014/main" id="{82C0758A-A0DF-43AA-8DE6-EC5395BDB831}"/>
              </a:ext>
            </a:extLst>
          </p:cNvPr>
          <p:cNvPicPr>
            <a:picLocks noChangeAspect="1"/>
          </p:cNvPicPr>
          <p:nvPr/>
        </p:nvPicPr>
        <p:blipFill>
          <a:blip r:embed="rId3"/>
          <a:stretch>
            <a:fillRect/>
          </a:stretch>
        </p:blipFill>
        <p:spPr>
          <a:xfrm>
            <a:off x="1379746" y="1139011"/>
            <a:ext cx="6384508" cy="5399902"/>
          </a:xfrm>
          <a:prstGeom prst="rect">
            <a:avLst/>
          </a:prstGeom>
        </p:spPr>
      </p:pic>
    </p:spTree>
    <p:extLst>
      <p:ext uri="{BB962C8B-B14F-4D97-AF65-F5344CB8AC3E}">
        <p14:creationId xmlns:p14="http://schemas.microsoft.com/office/powerpoint/2010/main" val="855578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Enemigos</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14</a:t>
            </a:fld>
            <a:endParaRPr lang="es-ES" sz="2000" dirty="0"/>
          </a:p>
        </p:txBody>
      </p:sp>
      <p:pic>
        <p:nvPicPr>
          <p:cNvPr id="6" name="Imagen 5">
            <a:extLst>
              <a:ext uri="{FF2B5EF4-FFF2-40B4-BE49-F238E27FC236}">
                <a16:creationId xmlns:a16="http://schemas.microsoft.com/office/drawing/2014/main" id="{679C0229-8B16-439B-8A9E-9C7135089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42" y="2275039"/>
            <a:ext cx="7996608" cy="3496962"/>
          </a:xfrm>
          <a:prstGeom prst="rect">
            <a:avLst/>
          </a:prstGeom>
        </p:spPr>
      </p:pic>
    </p:spTree>
    <p:extLst>
      <p:ext uri="{BB962C8B-B14F-4D97-AF65-F5344CB8AC3E}">
        <p14:creationId xmlns:p14="http://schemas.microsoft.com/office/powerpoint/2010/main" val="3891008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Torretas</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15</a:t>
            </a:fld>
            <a:endParaRPr lang="es-ES" sz="2000" dirty="0"/>
          </a:p>
        </p:txBody>
      </p:sp>
      <p:pic>
        <p:nvPicPr>
          <p:cNvPr id="6" name="Imagen 5">
            <a:extLst>
              <a:ext uri="{FF2B5EF4-FFF2-40B4-BE49-F238E27FC236}">
                <a16:creationId xmlns:a16="http://schemas.microsoft.com/office/drawing/2014/main" id="{005DF9F2-2FF4-414E-8FB5-26C1C6C4BD1D}"/>
              </a:ext>
            </a:extLst>
          </p:cNvPr>
          <p:cNvPicPr>
            <a:picLocks noChangeAspect="1"/>
          </p:cNvPicPr>
          <p:nvPr/>
        </p:nvPicPr>
        <p:blipFill rotWithShape="1">
          <a:blip r:embed="rId3"/>
          <a:srcRect l="8584"/>
          <a:stretch/>
        </p:blipFill>
        <p:spPr>
          <a:xfrm>
            <a:off x="755307" y="1474880"/>
            <a:ext cx="7633386" cy="4728052"/>
          </a:xfrm>
          <a:prstGeom prst="rect">
            <a:avLst/>
          </a:prstGeom>
        </p:spPr>
      </p:pic>
    </p:spTree>
    <p:extLst>
      <p:ext uri="{BB962C8B-B14F-4D97-AF65-F5344CB8AC3E}">
        <p14:creationId xmlns:p14="http://schemas.microsoft.com/office/powerpoint/2010/main" val="1810800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Torreta básica</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16</a:t>
            </a:fld>
            <a:endParaRPr lang="es-ES" sz="2000" dirty="0"/>
          </a:p>
        </p:txBody>
      </p:sp>
      <p:pic>
        <p:nvPicPr>
          <p:cNvPr id="6" name="Imagen 5" descr="Imagen que contiene panal&#10;&#10;Descripción generada automáticamente">
            <a:extLst>
              <a:ext uri="{FF2B5EF4-FFF2-40B4-BE49-F238E27FC236}">
                <a16:creationId xmlns:a16="http://schemas.microsoft.com/office/drawing/2014/main" id="{3179FA4A-E09B-42DC-AEBE-2DBE4DCEB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21" y="2988373"/>
            <a:ext cx="6873958" cy="3330078"/>
          </a:xfrm>
          <a:prstGeom prst="rect">
            <a:avLst/>
          </a:prstGeom>
        </p:spPr>
      </p:pic>
      <p:pic>
        <p:nvPicPr>
          <p:cNvPr id="7" name="Imagen 6">
            <a:extLst>
              <a:ext uri="{FF2B5EF4-FFF2-40B4-BE49-F238E27FC236}">
                <a16:creationId xmlns:a16="http://schemas.microsoft.com/office/drawing/2014/main" id="{77DD895E-95EB-44E6-8C1A-25F92286079C}"/>
              </a:ext>
            </a:extLst>
          </p:cNvPr>
          <p:cNvPicPr>
            <a:picLocks noChangeAspect="1"/>
          </p:cNvPicPr>
          <p:nvPr/>
        </p:nvPicPr>
        <p:blipFill>
          <a:blip r:embed="rId4"/>
          <a:stretch>
            <a:fillRect/>
          </a:stretch>
        </p:blipFill>
        <p:spPr>
          <a:xfrm>
            <a:off x="1135021" y="1658323"/>
            <a:ext cx="6873958" cy="1264464"/>
          </a:xfrm>
          <a:prstGeom prst="rect">
            <a:avLst/>
          </a:prstGeom>
        </p:spPr>
      </p:pic>
    </p:spTree>
    <p:extLst>
      <p:ext uri="{BB962C8B-B14F-4D97-AF65-F5344CB8AC3E}">
        <p14:creationId xmlns:p14="http://schemas.microsoft.com/office/powerpoint/2010/main" val="2062863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Torreta láser</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17</a:t>
            </a:fld>
            <a:endParaRPr lang="es-ES" sz="2000" dirty="0"/>
          </a:p>
        </p:txBody>
      </p:sp>
      <p:pic>
        <p:nvPicPr>
          <p:cNvPr id="5" name="Imagen 4" descr="Imagen que contiene panal&#10;&#10;Descripción generada automáticamente">
            <a:extLst>
              <a:ext uri="{FF2B5EF4-FFF2-40B4-BE49-F238E27FC236}">
                <a16:creationId xmlns:a16="http://schemas.microsoft.com/office/drawing/2014/main" id="{909AD03B-BBC9-469F-9831-F02EF8A22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21" y="3004970"/>
            <a:ext cx="6873958" cy="3330080"/>
          </a:xfrm>
          <a:prstGeom prst="rect">
            <a:avLst/>
          </a:prstGeom>
        </p:spPr>
      </p:pic>
      <p:pic>
        <p:nvPicPr>
          <p:cNvPr id="8" name="Imagen 7">
            <a:extLst>
              <a:ext uri="{FF2B5EF4-FFF2-40B4-BE49-F238E27FC236}">
                <a16:creationId xmlns:a16="http://schemas.microsoft.com/office/drawing/2014/main" id="{E01D87AE-411A-4D90-BF37-EDFFF27DD3B5}"/>
              </a:ext>
            </a:extLst>
          </p:cNvPr>
          <p:cNvPicPr>
            <a:picLocks noChangeAspect="1"/>
          </p:cNvPicPr>
          <p:nvPr/>
        </p:nvPicPr>
        <p:blipFill>
          <a:blip r:embed="rId4"/>
          <a:stretch>
            <a:fillRect/>
          </a:stretch>
        </p:blipFill>
        <p:spPr>
          <a:xfrm>
            <a:off x="1135020" y="1773062"/>
            <a:ext cx="6873960" cy="1134202"/>
          </a:xfrm>
          <a:prstGeom prst="rect">
            <a:avLst/>
          </a:prstGeom>
        </p:spPr>
      </p:pic>
    </p:spTree>
    <p:extLst>
      <p:ext uri="{BB962C8B-B14F-4D97-AF65-F5344CB8AC3E}">
        <p14:creationId xmlns:p14="http://schemas.microsoft.com/office/powerpoint/2010/main" val="2401735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Torreta misiles</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18</a:t>
            </a:fld>
            <a:endParaRPr lang="es-ES" sz="2000" dirty="0"/>
          </a:p>
        </p:txBody>
      </p:sp>
      <p:pic>
        <p:nvPicPr>
          <p:cNvPr id="3" name="Imagen 2">
            <a:extLst>
              <a:ext uri="{FF2B5EF4-FFF2-40B4-BE49-F238E27FC236}">
                <a16:creationId xmlns:a16="http://schemas.microsoft.com/office/drawing/2014/main" id="{4C8F0421-2842-435B-81E4-72814CC3AFBC}"/>
              </a:ext>
            </a:extLst>
          </p:cNvPr>
          <p:cNvPicPr>
            <a:picLocks noChangeAspect="1"/>
          </p:cNvPicPr>
          <p:nvPr/>
        </p:nvPicPr>
        <p:blipFill>
          <a:blip r:embed="rId3"/>
          <a:stretch>
            <a:fillRect/>
          </a:stretch>
        </p:blipFill>
        <p:spPr>
          <a:xfrm>
            <a:off x="1135021" y="1533037"/>
            <a:ext cx="6873958" cy="1345290"/>
          </a:xfrm>
          <a:prstGeom prst="rect">
            <a:avLst/>
          </a:prstGeom>
        </p:spPr>
      </p:pic>
      <p:pic>
        <p:nvPicPr>
          <p:cNvPr id="10" name="Imagen 9" descr="Imagen que contiene panal&#10;&#10;Descripción generada automáticamente">
            <a:extLst>
              <a:ext uri="{FF2B5EF4-FFF2-40B4-BE49-F238E27FC236}">
                <a16:creationId xmlns:a16="http://schemas.microsoft.com/office/drawing/2014/main" id="{7E787FF4-BBEA-4B79-A077-537BE73AE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021" y="2977013"/>
            <a:ext cx="6873958" cy="3330080"/>
          </a:xfrm>
          <a:prstGeom prst="rect">
            <a:avLst/>
          </a:prstGeom>
        </p:spPr>
      </p:pic>
    </p:spTree>
    <p:extLst>
      <p:ext uri="{BB962C8B-B14F-4D97-AF65-F5344CB8AC3E}">
        <p14:creationId xmlns:p14="http://schemas.microsoft.com/office/powerpoint/2010/main" val="308219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Torreta daño en área</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19</a:t>
            </a:fld>
            <a:endParaRPr lang="es-ES" sz="2000" dirty="0"/>
          </a:p>
        </p:txBody>
      </p:sp>
      <p:pic>
        <p:nvPicPr>
          <p:cNvPr id="5" name="Imagen 4">
            <a:extLst>
              <a:ext uri="{FF2B5EF4-FFF2-40B4-BE49-F238E27FC236}">
                <a16:creationId xmlns:a16="http://schemas.microsoft.com/office/drawing/2014/main" id="{68027D13-6E03-457A-A76C-6650467AFB60}"/>
              </a:ext>
            </a:extLst>
          </p:cNvPr>
          <p:cNvPicPr>
            <a:picLocks noChangeAspect="1"/>
          </p:cNvPicPr>
          <p:nvPr/>
        </p:nvPicPr>
        <p:blipFill>
          <a:blip r:embed="rId3"/>
          <a:stretch>
            <a:fillRect/>
          </a:stretch>
        </p:blipFill>
        <p:spPr>
          <a:xfrm>
            <a:off x="1135020" y="1895419"/>
            <a:ext cx="6873960" cy="977490"/>
          </a:xfrm>
          <a:prstGeom prst="rect">
            <a:avLst/>
          </a:prstGeom>
        </p:spPr>
      </p:pic>
      <p:pic>
        <p:nvPicPr>
          <p:cNvPr id="8" name="Imagen 7">
            <a:extLst>
              <a:ext uri="{FF2B5EF4-FFF2-40B4-BE49-F238E27FC236}">
                <a16:creationId xmlns:a16="http://schemas.microsoft.com/office/drawing/2014/main" id="{EBFEF1DE-96E9-4761-A8C9-80C908E03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020" y="2971094"/>
            <a:ext cx="6873960" cy="3330080"/>
          </a:xfrm>
          <a:prstGeom prst="rect">
            <a:avLst/>
          </a:prstGeom>
        </p:spPr>
      </p:pic>
    </p:spTree>
    <p:extLst>
      <p:ext uri="{BB962C8B-B14F-4D97-AF65-F5344CB8AC3E}">
        <p14:creationId xmlns:p14="http://schemas.microsoft.com/office/powerpoint/2010/main" val="262868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CAC72F-8EA6-4524-B320-FF5045F0422D}"/>
              </a:ext>
            </a:extLst>
          </p:cNvPr>
          <p:cNvSpPr>
            <a:spLocks noGrp="1"/>
          </p:cNvSpPr>
          <p:nvPr>
            <p:ph type="title"/>
          </p:nvPr>
        </p:nvSpPr>
        <p:spPr/>
        <p:txBody>
          <a:bodyPr/>
          <a:lstStyle/>
          <a:p>
            <a:r>
              <a:rPr lang="es-ES" dirty="0"/>
              <a:t>Introducción</a:t>
            </a:r>
          </a:p>
        </p:txBody>
      </p:sp>
      <p:sp>
        <p:nvSpPr>
          <p:cNvPr id="3" name="Marcador de contenido 2">
            <a:extLst>
              <a:ext uri="{FF2B5EF4-FFF2-40B4-BE49-F238E27FC236}">
                <a16:creationId xmlns:a16="http://schemas.microsoft.com/office/drawing/2014/main" id="{D49F8AA5-877A-4E2B-8657-0C87A7A9A9BE}"/>
              </a:ext>
            </a:extLst>
          </p:cNvPr>
          <p:cNvSpPr>
            <a:spLocks noGrp="1"/>
          </p:cNvSpPr>
          <p:nvPr>
            <p:ph idx="1"/>
          </p:nvPr>
        </p:nvSpPr>
        <p:spPr/>
        <p:txBody>
          <a:bodyPr/>
          <a:lstStyle/>
          <a:p>
            <a:r>
              <a:rPr lang="es-ES" dirty="0"/>
              <a:t>Presentación gráfica de la problemática existente en la sociedad y que da pie al desarrollo de este proyecto. Una forma de poner en contexto al oyente.</a:t>
            </a:r>
          </a:p>
        </p:txBody>
      </p:sp>
      <p:sp>
        <p:nvSpPr>
          <p:cNvPr id="4" name="Marcador de número de diapositiva 3">
            <a:extLst>
              <a:ext uri="{FF2B5EF4-FFF2-40B4-BE49-F238E27FC236}">
                <a16:creationId xmlns:a16="http://schemas.microsoft.com/office/drawing/2014/main" id="{3ECA192A-5714-4BE6-A68B-0EFCFA433188}"/>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2</a:t>
            </a:fld>
            <a:endParaRPr lang="es-ES" sz="2000" dirty="0"/>
          </a:p>
        </p:txBody>
      </p:sp>
      <p:pic>
        <p:nvPicPr>
          <p:cNvPr id="5" name="Imagen 4">
            <a:extLst>
              <a:ext uri="{FF2B5EF4-FFF2-40B4-BE49-F238E27FC236}">
                <a16:creationId xmlns:a16="http://schemas.microsoft.com/office/drawing/2014/main" id="{54C2D192-5EA7-4194-AB22-C20D9D378B0F}"/>
              </a:ext>
            </a:extLst>
          </p:cNvPr>
          <p:cNvPicPr>
            <a:picLocks noChangeAspect="1"/>
          </p:cNvPicPr>
          <p:nvPr/>
        </p:nvPicPr>
        <p:blipFill>
          <a:blip r:embed="rId3"/>
          <a:stretch>
            <a:fillRect/>
          </a:stretch>
        </p:blipFill>
        <p:spPr>
          <a:xfrm>
            <a:off x="627592" y="1646237"/>
            <a:ext cx="7887758" cy="4478182"/>
          </a:xfrm>
          <a:prstGeom prst="rect">
            <a:avLst/>
          </a:prstGeom>
        </p:spPr>
      </p:pic>
    </p:spTree>
    <p:extLst>
      <p:ext uri="{BB962C8B-B14F-4D97-AF65-F5344CB8AC3E}">
        <p14:creationId xmlns:p14="http://schemas.microsoft.com/office/powerpoint/2010/main" val="1607007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Torreta ralentizadora</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20</a:t>
            </a:fld>
            <a:endParaRPr lang="es-ES" sz="2000" dirty="0"/>
          </a:p>
        </p:txBody>
      </p:sp>
      <p:pic>
        <p:nvPicPr>
          <p:cNvPr id="3" name="Imagen 2">
            <a:extLst>
              <a:ext uri="{FF2B5EF4-FFF2-40B4-BE49-F238E27FC236}">
                <a16:creationId xmlns:a16="http://schemas.microsoft.com/office/drawing/2014/main" id="{B9A93BFD-5DD4-4143-90FC-EA5A6E32806B}"/>
              </a:ext>
            </a:extLst>
          </p:cNvPr>
          <p:cNvPicPr>
            <a:picLocks noChangeAspect="1"/>
          </p:cNvPicPr>
          <p:nvPr/>
        </p:nvPicPr>
        <p:blipFill>
          <a:blip r:embed="rId3"/>
          <a:stretch>
            <a:fillRect/>
          </a:stretch>
        </p:blipFill>
        <p:spPr>
          <a:xfrm>
            <a:off x="1135020" y="1545676"/>
            <a:ext cx="6873960" cy="1320014"/>
          </a:xfrm>
          <a:prstGeom prst="rect">
            <a:avLst/>
          </a:prstGeom>
        </p:spPr>
      </p:pic>
      <p:pic>
        <p:nvPicPr>
          <p:cNvPr id="7" name="Imagen 6">
            <a:extLst>
              <a:ext uri="{FF2B5EF4-FFF2-40B4-BE49-F238E27FC236}">
                <a16:creationId xmlns:a16="http://schemas.microsoft.com/office/drawing/2014/main" id="{1CBEA621-F695-41C3-A1F3-7E876A3D9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020" y="2987276"/>
            <a:ext cx="6873960" cy="3330080"/>
          </a:xfrm>
          <a:prstGeom prst="rect">
            <a:avLst/>
          </a:prstGeom>
        </p:spPr>
      </p:pic>
    </p:spTree>
    <p:extLst>
      <p:ext uri="{BB962C8B-B14F-4D97-AF65-F5344CB8AC3E}">
        <p14:creationId xmlns:p14="http://schemas.microsoft.com/office/powerpoint/2010/main" val="118233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Interfaz</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21</a:t>
            </a:fld>
            <a:endParaRPr lang="es-ES" sz="2000" dirty="0"/>
          </a:p>
        </p:txBody>
      </p:sp>
      <p:pic>
        <p:nvPicPr>
          <p:cNvPr id="3" name="Imagen 2">
            <a:extLst>
              <a:ext uri="{FF2B5EF4-FFF2-40B4-BE49-F238E27FC236}">
                <a16:creationId xmlns:a16="http://schemas.microsoft.com/office/drawing/2014/main" id="{477AE32C-AAD3-41D8-B91E-DE0C7CE2B782}"/>
              </a:ext>
            </a:extLst>
          </p:cNvPr>
          <p:cNvPicPr>
            <a:picLocks noChangeAspect="1"/>
          </p:cNvPicPr>
          <p:nvPr/>
        </p:nvPicPr>
        <p:blipFill>
          <a:blip r:embed="rId3"/>
          <a:stretch>
            <a:fillRect/>
          </a:stretch>
        </p:blipFill>
        <p:spPr>
          <a:xfrm>
            <a:off x="292272" y="2102044"/>
            <a:ext cx="8559456" cy="3842952"/>
          </a:xfrm>
          <a:prstGeom prst="rect">
            <a:avLst/>
          </a:prstGeom>
        </p:spPr>
      </p:pic>
    </p:spTree>
    <p:extLst>
      <p:ext uri="{BB962C8B-B14F-4D97-AF65-F5344CB8AC3E}">
        <p14:creationId xmlns:p14="http://schemas.microsoft.com/office/powerpoint/2010/main" val="2064587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Selección de torreta</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22</a:t>
            </a:fld>
            <a:endParaRPr lang="es-ES" sz="2000" dirty="0"/>
          </a:p>
        </p:txBody>
      </p:sp>
      <p:pic>
        <p:nvPicPr>
          <p:cNvPr id="6" name="Imagen 5" descr="Imagen que contiene objeto de exteriores, panal, verde&#10;&#10;Descripción generada automáticamente">
            <a:extLst>
              <a:ext uri="{FF2B5EF4-FFF2-40B4-BE49-F238E27FC236}">
                <a16:creationId xmlns:a16="http://schemas.microsoft.com/office/drawing/2014/main" id="{68300627-22F6-4582-9CF4-20D370E7B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387" y="1380333"/>
            <a:ext cx="5229225" cy="5286375"/>
          </a:xfrm>
          <a:prstGeom prst="rect">
            <a:avLst/>
          </a:prstGeom>
        </p:spPr>
      </p:pic>
    </p:spTree>
    <p:extLst>
      <p:ext uri="{BB962C8B-B14F-4D97-AF65-F5344CB8AC3E}">
        <p14:creationId xmlns:p14="http://schemas.microsoft.com/office/powerpoint/2010/main" val="1218199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Game</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23</a:t>
            </a:fld>
            <a:endParaRPr lang="es-ES" sz="2000" dirty="0"/>
          </a:p>
        </p:txBody>
      </p:sp>
      <p:pic>
        <p:nvPicPr>
          <p:cNvPr id="7" name="Imagen 6">
            <a:extLst>
              <a:ext uri="{FF2B5EF4-FFF2-40B4-BE49-F238E27FC236}">
                <a16:creationId xmlns:a16="http://schemas.microsoft.com/office/drawing/2014/main" id="{1956AA59-DBE5-40CE-9D79-814D248D6813}"/>
              </a:ext>
            </a:extLst>
          </p:cNvPr>
          <p:cNvPicPr>
            <a:picLocks noChangeAspect="1"/>
          </p:cNvPicPr>
          <p:nvPr/>
        </p:nvPicPr>
        <p:blipFill>
          <a:blip r:embed="rId3"/>
          <a:stretch>
            <a:fillRect/>
          </a:stretch>
        </p:blipFill>
        <p:spPr>
          <a:xfrm>
            <a:off x="1049808" y="1557594"/>
            <a:ext cx="3448050" cy="4410075"/>
          </a:xfrm>
          <a:prstGeom prst="rect">
            <a:avLst/>
          </a:prstGeom>
        </p:spPr>
      </p:pic>
      <p:pic>
        <p:nvPicPr>
          <p:cNvPr id="8" name="Imagen 7">
            <a:extLst>
              <a:ext uri="{FF2B5EF4-FFF2-40B4-BE49-F238E27FC236}">
                <a16:creationId xmlns:a16="http://schemas.microsoft.com/office/drawing/2014/main" id="{4ADD5096-9582-4DC0-AF13-0E78B286E71E}"/>
              </a:ext>
            </a:extLst>
          </p:cNvPr>
          <p:cNvPicPr>
            <a:picLocks noChangeAspect="1"/>
          </p:cNvPicPr>
          <p:nvPr/>
        </p:nvPicPr>
        <p:blipFill>
          <a:blip r:embed="rId4"/>
          <a:stretch>
            <a:fillRect/>
          </a:stretch>
        </p:blipFill>
        <p:spPr>
          <a:xfrm>
            <a:off x="4659783" y="1557594"/>
            <a:ext cx="3448050" cy="4533900"/>
          </a:xfrm>
          <a:prstGeom prst="rect">
            <a:avLst/>
          </a:prstGeom>
        </p:spPr>
      </p:pic>
    </p:spTree>
    <p:extLst>
      <p:ext uri="{BB962C8B-B14F-4D97-AF65-F5344CB8AC3E}">
        <p14:creationId xmlns:p14="http://schemas.microsoft.com/office/powerpoint/2010/main" val="1386153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dirty="0"/>
              <a:t>Desarrollo: Vuforia</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24</a:t>
            </a:fld>
            <a:endParaRPr lang="es-ES" sz="2000" dirty="0"/>
          </a:p>
        </p:txBody>
      </p:sp>
      <p:pic>
        <p:nvPicPr>
          <p:cNvPr id="3" name="Imagen 2">
            <a:extLst>
              <a:ext uri="{FF2B5EF4-FFF2-40B4-BE49-F238E27FC236}">
                <a16:creationId xmlns:a16="http://schemas.microsoft.com/office/drawing/2014/main" id="{95B06C41-9803-4AD5-9A8A-63943F2DBC8A}"/>
              </a:ext>
            </a:extLst>
          </p:cNvPr>
          <p:cNvPicPr>
            <a:picLocks noChangeAspect="1"/>
          </p:cNvPicPr>
          <p:nvPr/>
        </p:nvPicPr>
        <p:blipFill>
          <a:blip r:embed="rId3"/>
          <a:stretch>
            <a:fillRect/>
          </a:stretch>
        </p:blipFill>
        <p:spPr>
          <a:xfrm>
            <a:off x="1952866" y="1366717"/>
            <a:ext cx="5238268" cy="5354759"/>
          </a:xfrm>
          <a:prstGeom prst="rect">
            <a:avLst/>
          </a:prstGeom>
        </p:spPr>
      </p:pic>
    </p:spTree>
    <p:extLst>
      <p:ext uri="{BB962C8B-B14F-4D97-AF65-F5344CB8AC3E}">
        <p14:creationId xmlns:p14="http://schemas.microsoft.com/office/powerpoint/2010/main" val="1531208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CDFCBD-BF4B-4B02-9779-36716DC81A13}"/>
              </a:ext>
            </a:extLst>
          </p:cNvPr>
          <p:cNvSpPr>
            <a:spLocks noGrp="1"/>
          </p:cNvSpPr>
          <p:nvPr>
            <p:ph type="title"/>
          </p:nvPr>
        </p:nvSpPr>
        <p:spPr/>
        <p:txBody>
          <a:bodyPr/>
          <a:lstStyle/>
          <a:p>
            <a:r>
              <a:rPr lang="es-ES" dirty="0"/>
              <a:t>Pruebas</a:t>
            </a:r>
          </a:p>
        </p:txBody>
      </p:sp>
      <p:sp>
        <p:nvSpPr>
          <p:cNvPr id="4" name="Marcador de número de diapositiva 3">
            <a:extLst>
              <a:ext uri="{FF2B5EF4-FFF2-40B4-BE49-F238E27FC236}">
                <a16:creationId xmlns:a16="http://schemas.microsoft.com/office/drawing/2014/main" id="{CBE97290-B113-4A61-A0A1-313DA362B7F9}"/>
              </a:ext>
            </a:extLst>
          </p:cNvPr>
          <p:cNvSpPr>
            <a:spLocks noGrp="1"/>
          </p:cNvSpPr>
          <p:nvPr>
            <p:ph type="sldNum" sz="quarter" idx="12"/>
          </p:nvPr>
        </p:nvSpPr>
        <p:spPr/>
        <p:txBody>
          <a:bodyPr/>
          <a:lstStyle/>
          <a:p>
            <a:fld id="{AEF713D3-01D7-40FA-B452-2AB8A3EFC81E}" type="slidenum">
              <a:rPr lang="es-ES" sz="2000" smtClean="0"/>
              <a:t>25</a:t>
            </a:fld>
            <a:endParaRPr lang="es-ES" sz="2000" dirty="0"/>
          </a:p>
        </p:txBody>
      </p:sp>
      <p:pic>
        <p:nvPicPr>
          <p:cNvPr id="8" name="Imagen 7">
            <a:extLst>
              <a:ext uri="{FF2B5EF4-FFF2-40B4-BE49-F238E27FC236}">
                <a16:creationId xmlns:a16="http://schemas.microsoft.com/office/drawing/2014/main" id="{EE7D8E7F-96B7-4349-9EA2-9119E98DFE38}"/>
              </a:ext>
            </a:extLst>
          </p:cNvPr>
          <p:cNvPicPr>
            <a:picLocks noChangeAspect="1"/>
          </p:cNvPicPr>
          <p:nvPr/>
        </p:nvPicPr>
        <p:blipFill rotWithShape="1">
          <a:blip r:embed="rId3">
            <a:extLst>
              <a:ext uri="{28A0092B-C50C-407E-A947-70E740481C1C}">
                <a14:useLocalDpi xmlns:a14="http://schemas.microsoft.com/office/drawing/2010/main" val="0"/>
              </a:ext>
            </a:extLst>
          </a:blip>
          <a:srcRect l="5676" t="6494" r="6874" b="4548"/>
          <a:stretch/>
        </p:blipFill>
        <p:spPr>
          <a:xfrm>
            <a:off x="518984" y="1860293"/>
            <a:ext cx="7996366" cy="3954162"/>
          </a:xfrm>
          <a:prstGeom prst="rect">
            <a:avLst/>
          </a:prstGeom>
        </p:spPr>
      </p:pic>
    </p:spTree>
    <p:extLst>
      <p:ext uri="{BB962C8B-B14F-4D97-AF65-F5344CB8AC3E}">
        <p14:creationId xmlns:p14="http://schemas.microsoft.com/office/powerpoint/2010/main" val="3811037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B61B6-94A5-4E61-AB27-1A3AA6D7AF9C}"/>
              </a:ext>
            </a:extLst>
          </p:cNvPr>
          <p:cNvSpPr>
            <a:spLocks noGrp="1"/>
          </p:cNvSpPr>
          <p:nvPr>
            <p:ph type="title"/>
          </p:nvPr>
        </p:nvSpPr>
        <p:spPr/>
        <p:txBody>
          <a:bodyPr/>
          <a:lstStyle/>
          <a:p>
            <a:r>
              <a:rPr lang="es-ES" dirty="0"/>
              <a:t>Planificación temporal</a:t>
            </a:r>
          </a:p>
        </p:txBody>
      </p:sp>
      <p:sp>
        <p:nvSpPr>
          <p:cNvPr id="4" name="Marcador de número de diapositiva 3">
            <a:extLst>
              <a:ext uri="{FF2B5EF4-FFF2-40B4-BE49-F238E27FC236}">
                <a16:creationId xmlns:a16="http://schemas.microsoft.com/office/drawing/2014/main" id="{BDE157FD-9AFD-41A6-9FBB-049AA3637DD4}"/>
              </a:ext>
            </a:extLst>
          </p:cNvPr>
          <p:cNvSpPr>
            <a:spLocks noGrp="1"/>
          </p:cNvSpPr>
          <p:nvPr>
            <p:ph type="sldNum" sz="quarter" idx="12"/>
          </p:nvPr>
        </p:nvSpPr>
        <p:spPr/>
        <p:txBody>
          <a:bodyPr/>
          <a:lstStyle/>
          <a:p>
            <a:fld id="{AEF713D3-01D7-40FA-B452-2AB8A3EFC81E}" type="slidenum">
              <a:rPr lang="es-ES" sz="2000" smtClean="0"/>
              <a:t>26</a:t>
            </a:fld>
            <a:endParaRPr lang="es-ES" sz="2000" dirty="0"/>
          </a:p>
        </p:txBody>
      </p:sp>
      <p:pic>
        <p:nvPicPr>
          <p:cNvPr id="8" name="Imagen 7">
            <a:extLst>
              <a:ext uri="{FF2B5EF4-FFF2-40B4-BE49-F238E27FC236}">
                <a16:creationId xmlns:a16="http://schemas.microsoft.com/office/drawing/2014/main" id="{D52011C2-3EEE-4A27-B5AF-DC1180CE3F8B}"/>
              </a:ext>
            </a:extLst>
          </p:cNvPr>
          <p:cNvPicPr>
            <a:picLocks noChangeAspect="1"/>
          </p:cNvPicPr>
          <p:nvPr/>
        </p:nvPicPr>
        <p:blipFill rotWithShape="1">
          <a:blip r:embed="rId3"/>
          <a:srcRect t="4077"/>
          <a:stretch/>
        </p:blipFill>
        <p:spPr>
          <a:xfrm>
            <a:off x="395416" y="1604189"/>
            <a:ext cx="8353168" cy="4576347"/>
          </a:xfrm>
          <a:prstGeom prst="rect">
            <a:avLst/>
          </a:prstGeom>
        </p:spPr>
      </p:pic>
      <p:pic>
        <p:nvPicPr>
          <p:cNvPr id="10" name="Imagen 9">
            <a:extLst>
              <a:ext uri="{FF2B5EF4-FFF2-40B4-BE49-F238E27FC236}">
                <a16:creationId xmlns:a16="http://schemas.microsoft.com/office/drawing/2014/main" id="{6237E985-7EDA-42F3-9093-F1B2D30EAE6E}"/>
              </a:ext>
            </a:extLst>
          </p:cNvPr>
          <p:cNvPicPr>
            <a:picLocks noChangeAspect="1"/>
          </p:cNvPicPr>
          <p:nvPr/>
        </p:nvPicPr>
        <p:blipFill>
          <a:blip r:embed="rId4"/>
          <a:stretch>
            <a:fillRect/>
          </a:stretch>
        </p:blipFill>
        <p:spPr>
          <a:xfrm>
            <a:off x="395416" y="1604189"/>
            <a:ext cx="8353168" cy="4554870"/>
          </a:xfrm>
          <a:prstGeom prst="rect">
            <a:avLst/>
          </a:prstGeom>
        </p:spPr>
      </p:pic>
    </p:spTree>
    <p:extLst>
      <p:ext uri="{BB962C8B-B14F-4D97-AF65-F5344CB8AC3E}">
        <p14:creationId xmlns:p14="http://schemas.microsoft.com/office/powerpoint/2010/main" val="102501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F1EE1E-B863-4A0C-9CB1-79AB2C7DEFB7}"/>
              </a:ext>
            </a:extLst>
          </p:cNvPr>
          <p:cNvSpPr>
            <a:spLocks noGrp="1"/>
          </p:cNvSpPr>
          <p:nvPr>
            <p:ph type="title"/>
          </p:nvPr>
        </p:nvSpPr>
        <p:spPr/>
        <p:txBody>
          <a:bodyPr/>
          <a:lstStyle/>
          <a:p>
            <a:r>
              <a:rPr lang="es-ES" dirty="0"/>
              <a:t>Planificación financiera</a:t>
            </a:r>
          </a:p>
        </p:txBody>
      </p:sp>
      <p:sp>
        <p:nvSpPr>
          <p:cNvPr id="3" name="Marcador de contenido 2">
            <a:extLst>
              <a:ext uri="{FF2B5EF4-FFF2-40B4-BE49-F238E27FC236}">
                <a16:creationId xmlns:a16="http://schemas.microsoft.com/office/drawing/2014/main" id="{7F65721A-FE19-47D5-823B-215FBA047D94}"/>
              </a:ext>
            </a:extLst>
          </p:cNvPr>
          <p:cNvSpPr>
            <a:spLocks noGrp="1"/>
          </p:cNvSpPr>
          <p:nvPr>
            <p:ph idx="1"/>
          </p:nvPr>
        </p:nvSpPr>
        <p:spPr/>
        <p:txBody>
          <a:bodyPr>
            <a:normAutofit lnSpcReduction="10000"/>
          </a:bodyPr>
          <a:lstStyle/>
          <a:p>
            <a:r>
              <a:rPr lang="es-ES" dirty="0"/>
              <a:t>Salario anual Programador Junior: 14.817,89€</a:t>
            </a:r>
          </a:p>
          <a:p>
            <a:r>
              <a:rPr lang="es-ES" dirty="0"/>
              <a:t>Añadiendo cotizaciones de la empresa: 19.248,44€</a:t>
            </a:r>
          </a:p>
          <a:p>
            <a:r>
              <a:rPr lang="es-ES" dirty="0"/>
              <a:t>La hora equivale a: 10,03€ (12 meses, 160h/mes)</a:t>
            </a:r>
          </a:p>
          <a:p>
            <a:r>
              <a:rPr lang="es-ES" dirty="0"/>
              <a:t>Inicial = 3.380,11€ / Final = 3.139,39€</a:t>
            </a:r>
          </a:p>
          <a:p>
            <a:endParaRPr lang="es-ES" dirty="0"/>
          </a:p>
          <a:p>
            <a:r>
              <a:rPr lang="es-ES" dirty="0"/>
              <a:t>Indirectos: Portátil, Móvil, Suscripción: 147,59€</a:t>
            </a:r>
          </a:p>
          <a:p>
            <a:endParaRPr lang="es-ES" dirty="0"/>
          </a:p>
          <a:p>
            <a:r>
              <a:rPr lang="es-ES" dirty="0"/>
              <a:t>Total con IVA:</a:t>
            </a:r>
          </a:p>
          <a:p>
            <a:r>
              <a:rPr lang="es-ES" dirty="0"/>
              <a:t>Inicial = 4.268,52€ / Final = 3.977,25€</a:t>
            </a:r>
          </a:p>
        </p:txBody>
      </p:sp>
      <p:sp>
        <p:nvSpPr>
          <p:cNvPr id="4" name="Marcador de número de diapositiva 3">
            <a:extLst>
              <a:ext uri="{FF2B5EF4-FFF2-40B4-BE49-F238E27FC236}">
                <a16:creationId xmlns:a16="http://schemas.microsoft.com/office/drawing/2014/main" id="{7DC00919-F16E-4ABE-8E60-2AF28DC15547}"/>
              </a:ext>
            </a:extLst>
          </p:cNvPr>
          <p:cNvSpPr>
            <a:spLocks noGrp="1"/>
          </p:cNvSpPr>
          <p:nvPr>
            <p:ph type="sldNum" sz="quarter" idx="12"/>
          </p:nvPr>
        </p:nvSpPr>
        <p:spPr/>
        <p:txBody>
          <a:bodyPr/>
          <a:lstStyle/>
          <a:p>
            <a:fld id="{AEF713D3-01D7-40FA-B452-2AB8A3EFC81E}" type="slidenum">
              <a:rPr lang="es-ES" sz="2000" smtClean="0"/>
              <a:t>27</a:t>
            </a:fld>
            <a:endParaRPr lang="es-ES" sz="2000" dirty="0"/>
          </a:p>
        </p:txBody>
      </p:sp>
    </p:spTree>
    <p:extLst>
      <p:ext uri="{BB962C8B-B14F-4D97-AF65-F5344CB8AC3E}">
        <p14:creationId xmlns:p14="http://schemas.microsoft.com/office/powerpoint/2010/main" val="2156862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2F6924-CD43-41B1-A1A6-7CEA618696BC}"/>
              </a:ext>
            </a:extLst>
          </p:cNvPr>
          <p:cNvSpPr>
            <a:spLocks noGrp="1"/>
          </p:cNvSpPr>
          <p:nvPr>
            <p:ph type="title"/>
          </p:nvPr>
        </p:nvSpPr>
        <p:spPr/>
        <p:txBody>
          <a:bodyPr/>
          <a:lstStyle/>
          <a:p>
            <a:r>
              <a:rPr lang="es-ES" dirty="0"/>
              <a:t>Conclusiones</a:t>
            </a:r>
          </a:p>
        </p:txBody>
      </p:sp>
      <p:sp>
        <p:nvSpPr>
          <p:cNvPr id="3" name="Marcador de contenido 2">
            <a:extLst>
              <a:ext uri="{FF2B5EF4-FFF2-40B4-BE49-F238E27FC236}">
                <a16:creationId xmlns:a16="http://schemas.microsoft.com/office/drawing/2014/main" id="{C66F2663-DCF7-4E6B-AD86-11D0CF1BBFE6}"/>
              </a:ext>
            </a:extLst>
          </p:cNvPr>
          <p:cNvSpPr>
            <a:spLocks noGrp="1"/>
          </p:cNvSpPr>
          <p:nvPr>
            <p:ph idx="1"/>
          </p:nvPr>
        </p:nvSpPr>
        <p:spPr/>
        <p:txBody>
          <a:bodyPr/>
          <a:lstStyle/>
          <a:p>
            <a:r>
              <a:rPr lang="es-ES" dirty="0"/>
              <a:t>Conocimientos de programación y fase de aprendizaje esenciales.</a:t>
            </a:r>
          </a:p>
          <a:p>
            <a:endParaRPr lang="es-ES" dirty="0"/>
          </a:p>
          <a:p>
            <a:r>
              <a:rPr lang="es-ES" dirty="0"/>
              <a:t>Integración con realidad aumentada simple pero efectiva.</a:t>
            </a:r>
          </a:p>
          <a:p>
            <a:endParaRPr lang="es-ES" dirty="0"/>
          </a:p>
          <a:p>
            <a:r>
              <a:rPr lang="es-ES" dirty="0"/>
              <a:t>Producto casi listo para salir al mercado.</a:t>
            </a:r>
          </a:p>
          <a:p>
            <a:endParaRPr lang="es-ES" dirty="0"/>
          </a:p>
        </p:txBody>
      </p:sp>
      <p:sp>
        <p:nvSpPr>
          <p:cNvPr id="4" name="Marcador de número de diapositiva 3">
            <a:extLst>
              <a:ext uri="{FF2B5EF4-FFF2-40B4-BE49-F238E27FC236}">
                <a16:creationId xmlns:a16="http://schemas.microsoft.com/office/drawing/2014/main" id="{23621F36-8CA6-4597-B3EA-94DC0489BB05}"/>
              </a:ext>
            </a:extLst>
          </p:cNvPr>
          <p:cNvSpPr>
            <a:spLocks noGrp="1"/>
          </p:cNvSpPr>
          <p:nvPr>
            <p:ph type="sldNum" sz="quarter" idx="12"/>
          </p:nvPr>
        </p:nvSpPr>
        <p:spPr/>
        <p:txBody>
          <a:bodyPr/>
          <a:lstStyle/>
          <a:p>
            <a:fld id="{AEF713D3-01D7-40FA-B452-2AB8A3EFC81E}" type="slidenum">
              <a:rPr lang="es-ES" sz="2000" smtClean="0"/>
              <a:t>28</a:t>
            </a:fld>
            <a:endParaRPr lang="es-ES" sz="2000" dirty="0"/>
          </a:p>
        </p:txBody>
      </p:sp>
    </p:spTree>
    <p:extLst>
      <p:ext uri="{BB962C8B-B14F-4D97-AF65-F5344CB8AC3E}">
        <p14:creationId xmlns:p14="http://schemas.microsoft.com/office/powerpoint/2010/main" val="478698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B0F2BE-A8F1-43C1-9B6C-0BB1D153FEFA}"/>
              </a:ext>
            </a:extLst>
          </p:cNvPr>
          <p:cNvSpPr>
            <a:spLocks noGrp="1"/>
          </p:cNvSpPr>
          <p:nvPr>
            <p:ph type="title"/>
          </p:nvPr>
        </p:nvSpPr>
        <p:spPr/>
        <p:txBody>
          <a:bodyPr/>
          <a:lstStyle/>
          <a:p>
            <a:r>
              <a:rPr lang="es-ES" dirty="0"/>
              <a:t>Trabajo futuro</a:t>
            </a:r>
          </a:p>
        </p:txBody>
      </p:sp>
      <p:sp>
        <p:nvSpPr>
          <p:cNvPr id="3" name="Marcador de contenido 2">
            <a:extLst>
              <a:ext uri="{FF2B5EF4-FFF2-40B4-BE49-F238E27FC236}">
                <a16:creationId xmlns:a16="http://schemas.microsoft.com/office/drawing/2014/main" id="{7C1987FF-CD45-430B-B9B3-3EAB9C572E1C}"/>
              </a:ext>
            </a:extLst>
          </p:cNvPr>
          <p:cNvSpPr>
            <a:spLocks noGrp="1"/>
          </p:cNvSpPr>
          <p:nvPr>
            <p:ph idx="1"/>
          </p:nvPr>
        </p:nvSpPr>
        <p:spPr/>
        <p:txBody>
          <a:bodyPr/>
          <a:lstStyle/>
          <a:p>
            <a:r>
              <a:rPr lang="es-ES" dirty="0"/>
              <a:t>Diseño de niveles</a:t>
            </a:r>
          </a:p>
          <a:p>
            <a:r>
              <a:rPr lang="es-ES" dirty="0"/>
              <a:t>Desbloquear niveles</a:t>
            </a:r>
          </a:p>
          <a:p>
            <a:r>
              <a:rPr lang="es-ES" dirty="0"/>
              <a:t>Vista previa colocación</a:t>
            </a:r>
          </a:p>
          <a:p>
            <a:r>
              <a:rPr lang="es-ES" dirty="0"/>
              <a:t>Balance valores torretas</a:t>
            </a:r>
          </a:p>
          <a:p>
            <a:r>
              <a:rPr lang="es-ES" dirty="0"/>
              <a:t>Poderes especiales</a:t>
            </a:r>
          </a:p>
          <a:p>
            <a:r>
              <a:rPr lang="es-ES" dirty="0"/>
              <a:t>Música y audio</a:t>
            </a:r>
          </a:p>
          <a:p>
            <a:endParaRPr lang="es-ES" dirty="0"/>
          </a:p>
          <a:p>
            <a:endParaRPr lang="es-ES" dirty="0"/>
          </a:p>
        </p:txBody>
      </p:sp>
      <p:sp>
        <p:nvSpPr>
          <p:cNvPr id="4" name="Marcador de número de diapositiva 3">
            <a:extLst>
              <a:ext uri="{FF2B5EF4-FFF2-40B4-BE49-F238E27FC236}">
                <a16:creationId xmlns:a16="http://schemas.microsoft.com/office/drawing/2014/main" id="{3442A417-C745-4D98-B900-A9859111E4B0}"/>
              </a:ext>
            </a:extLst>
          </p:cNvPr>
          <p:cNvSpPr>
            <a:spLocks noGrp="1"/>
          </p:cNvSpPr>
          <p:nvPr>
            <p:ph type="sldNum" sz="quarter" idx="12"/>
          </p:nvPr>
        </p:nvSpPr>
        <p:spPr/>
        <p:txBody>
          <a:bodyPr/>
          <a:lstStyle/>
          <a:p>
            <a:fld id="{AEF713D3-01D7-40FA-B452-2AB8A3EFC81E}" type="slidenum">
              <a:rPr lang="es-ES" sz="2000" smtClean="0"/>
              <a:t>29</a:t>
            </a:fld>
            <a:endParaRPr lang="es-ES" sz="2000" dirty="0"/>
          </a:p>
        </p:txBody>
      </p:sp>
    </p:spTree>
    <p:extLst>
      <p:ext uri="{BB962C8B-B14F-4D97-AF65-F5344CB8AC3E}">
        <p14:creationId xmlns:p14="http://schemas.microsoft.com/office/powerpoint/2010/main" val="182856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EB455-1A12-401F-B682-7DF653CC4D2A}"/>
              </a:ext>
            </a:extLst>
          </p:cNvPr>
          <p:cNvSpPr>
            <a:spLocks noGrp="1"/>
          </p:cNvSpPr>
          <p:nvPr>
            <p:ph type="title"/>
          </p:nvPr>
        </p:nvSpPr>
        <p:spPr/>
        <p:txBody>
          <a:bodyPr/>
          <a:lstStyle/>
          <a:p>
            <a:r>
              <a:rPr lang="es-ES" dirty="0"/>
              <a:t>Objetivos</a:t>
            </a:r>
          </a:p>
        </p:txBody>
      </p:sp>
      <p:sp>
        <p:nvSpPr>
          <p:cNvPr id="3" name="Marcador de contenido 2">
            <a:extLst>
              <a:ext uri="{FF2B5EF4-FFF2-40B4-BE49-F238E27FC236}">
                <a16:creationId xmlns:a16="http://schemas.microsoft.com/office/drawing/2014/main" id="{1AF31EA4-967C-4829-8087-A286B475EBAA}"/>
              </a:ext>
            </a:extLst>
          </p:cNvPr>
          <p:cNvSpPr>
            <a:spLocks noGrp="1"/>
          </p:cNvSpPr>
          <p:nvPr>
            <p:ph idx="1"/>
          </p:nvPr>
        </p:nvSpPr>
        <p:spPr/>
        <p:txBody>
          <a:bodyPr/>
          <a:lstStyle/>
          <a:p>
            <a:r>
              <a:rPr lang="es-ES" dirty="0"/>
              <a:t>Diseño e implementación de videojuego para Android usando la plataforma Unity.</a:t>
            </a:r>
          </a:p>
          <a:p>
            <a:endParaRPr lang="es-ES" dirty="0"/>
          </a:p>
          <a:p>
            <a:r>
              <a:rPr lang="es-ES" dirty="0"/>
              <a:t>Estudio y elaboración de etiquetas visuales para su integración en el sistema de realidad aumentada.</a:t>
            </a:r>
          </a:p>
          <a:p>
            <a:endParaRPr lang="es-ES" dirty="0"/>
          </a:p>
          <a:p>
            <a:r>
              <a:rPr lang="es-ES" dirty="0"/>
              <a:t>Integración de la detección de objetos de realidad aumentada mediante Vuforia en el juego.</a:t>
            </a:r>
          </a:p>
        </p:txBody>
      </p:sp>
      <p:sp>
        <p:nvSpPr>
          <p:cNvPr id="4" name="Marcador de número de diapositiva 3">
            <a:extLst>
              <a:ext uri="{FF2B5EF4-FFF2-40B4-BE49-F238E27FC236}">
                <a16:creationId xmlns:a16="http://schemas.microsoft.com/office/drawing/2014/main" id="{92588CBA-E267-4657-8B5E-2422CBA44208}"/>
              </a:ext>
            </a:extLst>
          </p:cNvPr>
          <p:cNvSpPr>
            <a:spLocks noGrp="1"/>
          </p:cNvSpPr>
          <p:nvPr>
            <p:ph type="sldNum" sz="quarter" idx="12"/>
          </p:nvPr>
        </p:nvSpPr>
        <p:spPr/>
        <p:txBody>
          <a:bodyPr/>
          <a:lstStyle/>
          <a:p>
            <a:fld id="{AEF713D3-01D7-40FA-B452-2AB8A3EFC81E}" type="slidenum">
              <a:rPr lang="es-ES" sz="2000" smtClean="0"/>
              <a:t>3</a:t>
            </a:fld>
            <a:endParaRPr lang="es-ES" sz="2000" dirty="0"/>
          </a:p>
        </p:txBody>
      </p:sp>
    </p:spTree>
    <p:extLst>
      <p:ext uri="{BB962C8B-B14F-4D97-AF65-F5344CB8AC3E}">
        <p14:creationId xmlns:p14="http://schemas.microsoft.com/office/powerpoint/2010/main" val="135494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EEA41-3B71-44FE-A6CE-6B9360717148}"/>
              </a:ext>
            </a:extLst>
          </p:cNvPr>
          <p:cNvSpPr>
            <a:spLocks noGrp="1"/>
          </p:cNvSpPr>
          <p:nvPr>
            <p:ph type="title"/>
          </p:nvPr>
        </p:nvSpPr>
        <p:spPr/>
        <p:txBody>
          <a:bodyPr/>
          <a:lstStyle/>
          <a:p>
            <a:r>
              <a:rPr lang="es-ES" dirty="0"/>
              <a:t>Índice</a:t>
            </a:r>
          </a:p>
        </p:txBody>
      </p:sp>
      <p:sp>
        <p:nvSpPr>
          <p:cNvPr id="3" name="Marcador de contenido 2">
            <a:extLst>
              <a:ext uri="{FF2B5EF4-FFF2-40B4-BE49-F238E27FC236}">
                <a16:creationId xmlns:a16="http://schemas.microsoft.com/office/drawing/2014/main" id="{72B4F63C-DF8C-4C39-88C5-614C55DEDB98}"/>
              </a:ext>
            </a:extLst>
          </p:cNvPr>
          <p:cNvSpPr>
            <a:spLocks noGrp="1"/>
          </p:cNvSpPr>
          <p:nvPr>
            <p:ph idx="1"/>
          </p:nvPr>
        </p:nvSpPr>
        <p:spPr/>
        <p:txBody>
          <a:bodyPr/>
          <a:lstStyle/>
          <a:p>
            <a:r>
              <a:rPr lang="es-ES" dirty="0"/>
              <a:t>Aspectos previos</a:t>
            </a:r>
          </a:p>
          <a:p>
            <a:r>
              <a:rPr lang="es-ES" dirty="0"/>
              <a:t>Desarrollo</a:t>
            </a:r>
          </a:p>
          <a:p>
            <a:r>
              <a:rPr lang="es-ES" dirty="0"/>
              <a:t>Pruebas</a:t>
            </a:r>
          </a:p>
          <a:p>
            <a:r>
              <a:rPr lang="es-ES" dirty="0"/>
              <a:t>Planificación temporal</a:t>
            </a:r>
          </a:p>
          <a:p>
            <a:r>
              <a:rPr lang="es-ES" dirty="0"/>
              <a:t>Planificación financiera</a:t>
            </a:r>
          </a:p>
          <a:p>
            <a:r>
              <a:rPr lang="es-ES" dirty="0"/>
              <a:t>Conclusiones</a:t>
            </a:r>
          </a:p>
          <a:p>
            <a:r>
              <a:rPr lang="es-ES" dirty="0"/>
              <a:t>Trabajo futuro</a:t>
            </a:r>
          </a:p>
        </p:txBody>
      </p:sp>
      <p:sp>
        <p:nvSpPr>
          <p:cNvPr id="4" name="Marcador de número de diapositiva 3">
            <a:extLst>
              <a:ext uri="{FF2B5EF4-FFF2-40B4-BE49-F238E27FC236}">
                <a16:creationId xmlns:a16="http://schemas.microsoft.com/office/drawing/2014/main" id="{9EE8CD30-55B7-49B0-AE58-19A648C9666C}"/>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4</a:t>
            </a:fld>
            <a:endParaRPr lang="es-ES" sz="2000" dirty="0"/>
          </a:p>
        </p:txBody>
      </p:sp>
    </p:spTree>
    <p:extLst>
      <p:ext uri="{BB962C8B-B14F-4D97-AF65-F5344CB8AC3E}">
        <p14:creationId xmlns:p14="http://schemas.microsoft.com/office/powerpoint/2010/main" val="1687590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85EEDC-8BEA-4EAF-922E-A764BC845E3A}"/>
              </a:ext>
            </a:extLst>
          </p:cNvPr>
          <p:cNvSpPr>
            <a:spLocks noGrp="1"/>
          </p:cNvSpPr>
          <p:nvPr>
            <p:ph type="title"/>
          </p:nvPr>
        </p:nvSpPr>
        <p:spPr/>
        <p:txBody>
          <a:bodyPr/>
          <a:lstStyle/>
          <a:p>
            <a:r>
              <a:rPr lang="es-ES" dirty="0"/>
              <a:t>Aspectos previos a tener en cuenta: Tower Defense</a:t>
            </a:r>
          </a:p>
        </p:txBody>
      </p:sp>
      <p:sp>
        <p:nvSpPr>
          <p:cNvPr id="4" name="Marcador de número de diapositiva 3">
            <a:extLst>
              <a:ext uri="{FF2B5EF4-FFF2-40B4-BE49-F238E27FC236}">
                <a16:creationId xmlns:a16="http://schemas.microsoft.com/office/drawing/2014/main" id="{9EA787C9-900F-4562-8C48-5E6927ADC422}"/>
              </a:ext>
            </a:extLst>
          </p:cNvPr>
          <p:cNvSpPr>
            <a:spLocks noGrp="1"/>
          </p:cNvSpPr>
          <p:nvPr>
            <p:ph type="sldNum" sz="quarter" idx="12"/>
          </p:nvPr>
        </p:nvSpPr>
        <p:spPr/>
        <p:txBody>
          <a:bodyPr/>
          <a:lstStyle/>
          <a:p>
            <a:fld id="{AEF713D3-01D7-40FA-B452-2AB8A3EFC81E}" type="slidenum">
              <a:rPr lang="es-ES" sz="2000" smtClean="0"/>
              <a:t>5</a:t>
            </a:fld>
            <a:endParaRPr lang="es-ES" sz="2000" dirty="0"/>
          </a:p>
        </p:txBody>
      </p:sp>
      <p:pic>
        <p:nvPicPr>
          <p:cNvPr id="5" name="Imagen 4">
            <a:extLst>
              <a:ext uri="{FF2B5EF4-FFF2-40B4-BE49-F238E27FC236}">
                <a16:creationId xmlns:a16="http://schemas.microsoft.com/office/drawing/2014/main" id="{CAC2B962-91BA-4A12-9CF3-56996BC98DE7}"/>
              </a:ext>
            </a:extLst>
          </p:cNvPr>
          <p:cNvPicPr>
            <a:picLocks noChangeAspect="1"/>
          </p:cNvPicPr>
          <p:nvPr/>
        </p:nvPicPr>
        <p:blipFill>
          <a:blip r:embed="rId3"/>
          <a:stretch>
            <a:fillRect/>
          </a:stretch>
        </p:blipFill>
        <p:spPr>
          <a:xfrm>
            <a:off x="1243406" y="1583950"/>
            <a:ext cx="6657187" cy="4954963"/>
          </a:xfrm>
          <a:prstGeom prst="rect">
            <a:avLst/>
          </a:prstGeom>
        </p:spPr>
      </p:pic>
    </p:spTree>
    <p:extLst>
      <p:ext uri="{BB962C8B-B14F-4D97-AF65-F5344CB8AC3E}">
        <p14:creationId xmlns:p14="http://schemas.microsoft.com/office/powerpoint/2010/main" val="1427607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DEC0019-D4B1-4D5A-B738-21D847D3A6C1}"/>
              </a:ext>
            </a:extLst>
          </p:cNvPr>
          <p:cNvPicPr>
            <a:picLocks noChangeAspect="1"/>
          </p:cNvPicPr>
          <p:nvPr/>
        </p:nvPicPr>
        <p:blipFill>
          <a:blip r:embed="rId3"/>
          <a:stretch>
            <a:fillRect/>
          </a:stretch>
        </p:blipFill>
        <p:spPr>
          <a:xfrm>
            <a:off x="2359636" y="136524"/>
            <a:ext cx="6648437" cy="6443767"/>
          </a:xfrm>
          <a:prstGeom prst="rect">
            <a:avLst/>
          </a:prstGeom>
        </p:spPr>
      </p:pic>
      <p:sp>
        <p:nvSpPr>
          <p:cNvPr id="2" name="Título 1">
            <a:extLst>
              <a:ext uri="{FF2B5EF4-FFF2-40B4-BE49-F238E27FC236}">
                <a16:creationId xmlns:a16="http://schemas.microsoft.com/office/drawing/2014/main" id="{8FBBFDBD-4841-4F9E-BB3D-017897970D51}"/>
              </a:ext>
            </a:extLst>
          </p:cNvPr>
          <p:cNvSpPr>
            <a:spLocks noGrp="1"/>
          </p:cNvSpPr>
          <p:nvPr>
            <p:ph type="title"/>
          </p:nvPr>
        </p:nvSpPr>
        <p:spPr>
          <a:xfrm>
            <a:off x="245591" y="365126"/>
            <a:ext cx="7886700" cy="1325563"/>
          </a:xfrm>
        </p:spPr>
        <p:txBody>
          <a:bodyPr/>
          <a:lstStyle/>
          <a:p>
            <a:r>
              <a:rPr lang="es-ES" dirty="0"/>
              <a:t>Desarrollo</a:t>
            </a:r>
          </a:p>
        </p:txBody>
      </p:sp>
      <p:sp>
        <p:nvSpPr>
          <p:cNvPr id="4" name="Marcador de número de diapositiva 3">
            <a:extLst>
              <a:ext uri="{FF2B5EF4-FFF2-40B4-BE49-F238E27FC236}">
                <a16:creationId xmlns:a16="http://schemas.microsoft.com/office/drawing/2014/main" id="{2EDEC964-6EA7-4F43-AE3D-166AB6EED20D}"/>
              </a:ext>
            </a:extLst>
          </p:cNvPr>
          <p:cNvSpPr>
            <a:spLocks noGrp="1"/>
          </p:cNvSpPr>
          <p:nvPr>
            <p:ph type="sldNum" sz="quarter" idx="12"/>
          </p:nvPr>
        </p:nvSpPr>
        <p:spPr/>
        <p:txBody>
          <a:bodyPr/>
          <a:lstStyle/>
          <a:p>
            <a:fld id="{AEF713D3-01D7-40FA-B452-2AB8A3EFC81E}" type="slidenum">
              <a:rPr lang="es-ES" sz="2000" smtClean="0"/>
              <a:t>6</a:t>
            </a:fld>
            <a:endParaRPr lang="es-ES" sz="2000" dirty="0"/>
          </a:p>
        </p:txBody>
      </p:sp>
    </p:spTree>
    <p:extLst>
      <p:ext uri="{BB962C8B-B14F-4D97-AF65-F5344CB8AC3E}">
        <p14:creationId xmlns:p14="http://schemas.microsoft.com/office/powerpoint/2010/main" val="357432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365126"/>
            <a:ext cx="7886700" cy="1325563"/>
          </a:xfrm>
        </p:spPr>
        <p:txBody>
          <a:bodyPr/>
          <a:lstStyle/>
          <a:p>
            <a:r>
              <a:rPr lang="es-ES"/>
              <a:t>Desarrollo: Game Tile</a:t>
            </a:r>
            <a:endParaRPr lang="es-ES" dirty="0"/>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7</a:t>
            </a:fld>
            <a:endParaRPr lang="es-ES" sz="2000" dirty="0"/>
          </a:p>
        </p:txBody>
      </p:sp>
      <p:pic>
        <p:nvPicPr>
          <p:cNvPr id="5" name="Imagen 4">
            <a:extLst>
              <a:ext uri="{FF2B5EF4-FFF2-40B4-BE49-F238E27FC236}">
                <a16:creationId xmlns:a16="http://schemas.microsoft.com/office/drawing/2014/main" id="{C9211C0A-CB4D-4786-AC88-387F8A306E7A}"/>
              </a:ext>
            </a:extLst>
          </p:cNvPr>
          <p:cNvPicPr>
            <a:picLocks noChangeAspect="1"/>
          </p:cNvPicPr>
          <p:nvPr/>
        </p:nvPicPr>
        <p:blipFill>
          <a:blip r:embed="rId3"/>
          <a:stretch>
            <a:fillRect/>
          </a:stretch>
        </p:blipFill>
        <p:spPr>
          <a:xfrm>
            <a:off x="652425" y="1736764"/>
            <a:ext cx="7839150" cy="4440199"/>
          </a:xfrm>
          <a:prstGeom prst="rect">
            <a:avLst/>
          </a:prstGeom>
        </p:spPr>
      </p:pic>
    </p:spTree>
    <p:extLst>
      <p:ext uri="{BB962C8B-B14F-4D97-AF65-F5344CB8AC3E}">
        <p14:creationId xmlns:p14="http://schemas.microsoft.com/office/powerpoint/2010/main" val="754243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68732-D055-4818-A6E9-1BAC80F0DF54}"/>
              </a:ext>
            </a:extLst>
          </p:cNvPr>
          <p:cNvSpPr>
            <a:spLocks noGrp="1"/>
          </p:cNvSpPr>
          <p:nvPr>
            <p:ph type="title"/>
          </p:nvPr>
        </p:nvSpPr>
        <p:spPr>
          <a:xfrm>
            <a:off x="628650" y="-4098"/>
            <a:ext cx="7886700" cy="1325563"/>
          </a:xfrm>
        </p:spPr>
        <p:txBody>
          <a:bodyPr/>
          <a:lstStyle/>
          <a:p>
            <a:r>
              <a:rPr lang="es-ES" dirty="0"/>
              <a:t>Desarrollo: GameBoard</a:t>
            </a:r>
          </a:p>
        </p:txBody>
      </p:sp>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fld id="{AEF713D3-01D7-40FA-B452-2AB8A3EFC81E}" type="slidenum">
              <a:rPr lang="es-ES" sz="2000" smtClean="0"/>
              <a:t>8</a:t>
            </a:fld>
            <a:endParaRPr lang="es-ES" sz="2000" dirty="0"/>
          </a:p>
        </p:txBody>
      </p:sp>
      <p:pic>
        <p:nvPicPr>
          <p:cNvPr id="3" name="Imagen 2">
            <a:extLst>
              <a:ext uri="{FF2B5EF4-FFF2-40B4-BE49-F238E27FC236}">
                <a16:creationId xmlns:a16="http://schemas.microsoft.com/office/drawing/2014/main" id="{4CCB1D0B-0B0B-4469-9601-487CA57AE54F}"/>
              </a:ext>
            </a:extLst>
          </p:cNvPr>
          <p:cNvPicPr>
            <a:picLocks noChangeAspect="1"/>
          </p:cNvPicPr>
          <p:nvPr/>
        </p:nvPicPr>
        <p:blipFill>
          <a:blip r:embed="rId3"/>
          <a:stretch>
            <a:fillRect/>
          </a:stretch>
        </p:blipFill>
        <p:spPr>
          <a:xfrm>
            <a:off x="503740" y="1690689"/>
            <a:ext cx="8136520" cy="4296438"/>
          </a:xfrm>
          <a:prstGeom prst="rect">
            <a:avLst/>
          </a:prstGeom>
        </p:spPr>
      </p:pic>
    </p:spTree>
    <p:extLst>
      <p:ext uri="{BB962C8B-B14F-4D97-AF65-F5344CB8AC3E}">
        <p14:creationId xmlns:p14="http://schemas.microsoft.com/office/powerpoint/2010/main" val="353264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3941669-A265-4B94-8983-23A0F3FE64FA}"/>
              </a:ext>
            </a:extLst>
          </p:cNvPr>
          <p:cNvSpPr>
            <a:spLocks noGrp="1"/>
          </p:cNvSpPr>
          <p:nvPr>
            <p:ph type="sldNum" sz="quarter" idx="12"/>
          </p:nvPr>
        </p:nvSpPr>
        <p:spPr>
          <a:xfrm>
            <a:off x="6457950" y="6356351"/>
            <a:ext cx="2057400" cy="365125"/>
          </a:xfrm>
        </p:spPr>
        <p:txBody>
          <a:bodyPr/>
          <a:lstStyle/>
          <a:p>
            <a:r>
              <a:rPr lang="es-ES" sz="2000" dirty="0"/>
              <a:t>9</a:t>
            </a:r>
          </a:p>
        </p:txBody>
      </p:sp>
      <p:pic>
        <p:nvPicPr>
          <p:cNvPr id="7" name="Imagen 6">
            <a:extLst>
              <a:ext uri="{FF2B5EF4-FFF2-40B4-BE49-F238E27FC236}">
                <a16:creationId xmlns:a16="http://schemas.microsoft.com/office/drawing/2014/main" id="{B20D77F2-58E5-4A5D-9E0F-09018D9E5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026" y="1080739"/>
            <a:ext cx="6301948" cy="5458174"/>
          </a:xfrm>
          <a:prstGeom prst="rect">
            <a:avLst/>
          </a:prstGeom>
        </p:spPr>
      </p:pic>
      <p:sp>
        <p:nvSpPr>
          <p:cNvPr id="10" name="Título 1">
            <a:extLst>
              <a:ext uri="{FF2B5EF4-FFF2-40B4-BE49-F238E27FC236}">
                <a16:creationId xmlns:a16="http://schemas.microsoft.com/office/drawing/2014/main" id="{7246D8E3-99BA-4FD9-AD66-D1CA1977A5C7}"/>
              </a:ext>
            </a:extLst>
          </p:cNvPr>
          <p:cNvSpPr>
            <a:spLocks noGrp="1"/>
          </p:cNvSpPr>
          <p:nvPr>
            <p:ph type="title"/>
          </p:nvPr>
        </p:nvSpPr>
        <p:spPr>
          <a:xfrm>
            <a:off x="628650" y="-4098"/>
            <a:ext cx="7886700" cy="1325563"/>
          </a:xfrm>
        </p:spPr>
        <p:txBody>
          <a:bodyPr/>
          <a:lstStyle/>
          <a:p>
            <a:r>
              <a:rPr lang="es-ES" dirty="0"/>
              <a:t>Desarrollo: GameBoard (2)</a:t>
            </a:r>
          </a:p>
        </p:txBody>
      </p:sp>
    </p:spTree>
    <p:extLst>
      <p:ext uri="{BB962C8B-B14F-4D97-AF65-F5344CB8AC3E}">
        <p14:creationId xmlns:p14="http://schemas.microsoft.com/office/powerpoint/2010/main" val="2275680994"/>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1683</TotalTime>
  <Words>2894</Words>
  <Application>Microsoft Office PowerPoint</Application>
  <PresentationFormat>Presentación en pantalla (4:3)</PresentationFormat>
  <Paragraphs>266</Paragraphs>
  <Slides>29</Slides>
  <Notes>28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29</vt:i4>
      </vt:variant>
    </vt:vector>
  </HeadingPairs>
  <TitlesOfParts>
    <vt:vector size="33" baseType="lpstr">
      <vt:lpstr>Arial</vt:lpstr>
      <vt:lpstr>Calibri</vt:lpstr>
      <vt:lpstr>Calibri Light</vt:lpstr>
      <vt:lpstr>Tema de Office</vt:lpstr>
      <vt:lpstr>AR Tower Defense</vt:lpstr>
      <vt:lpstr>Introducción</vt:lpstr>
      <vt:lpstr>Objetivos</vt:lpstr>
      <vt:lpstr>Índice</vt:lpstr>
      <vt:lpstr>Aspectos previos a tener en cuenta: Tower Defense</vt:lpstr>
      <vt:lpstr>Desarrollo</vt:lpstr>
      <vt:lpstr>Desarrollo: Game Tile</vt:lpstr>
      <vt:lpstr>Desarrollo: GameBoard</vt:lpstr>
      <vt:lpstr>Desarrollo: GameBoard (2)</vt:lpstr>
      <vt:lpstr>Desarrollo: GameBoard - Caminos</vt:lpstr>
      <vt:lpstr>Desarrollo: GameBoard - Caminos</vt:lpstr>
      <vt:lpstr>Desarrollo: GameBoard - Caminos</vt:lpstr>
      <vt:lpstr>Desarrollo: GameBoard - Caminos</vt:lpstr>
      <vt:lpstr>Desarrollo: Enemigos</vt:lpstr>
      <vt:lpstr>Desarrollo: Torretas</vt:lpstr>
      <vt:lpstr>Desarrollo: Torreta básica</vt:lpstr>
      <vt:lpstr>Desarrollo: Torreta láser</vt:lpstr>
      <vt:lpstr>Desarrollo: Torreta misiles</vt:lpstr>
      <vt:lpstr>Desarrollo: Torreta daño en área</vt:lpstr>
      <vt:lpstr>Desarrollo: Torreta ralentizadora</vt:lpstr>
      <vt:lpstr>Desarrollo: Interfaz</vt:lpstr>
      <vt:lpstr>Desarrollo: Selección de torreta</vt:lpstr>
      <vt:lpstr>Desarrollo: Game</vt:lpstr>
      <vt:lpstr>Desarrollo: Vuforia</vt:lpstr>
      <vt:lpstr>Pruebas</vt:lpstr>
      <vt:lpstr>Planificación temporal</vt:lpstr>
      <vt:lpstr>Planificación financiera</vt:lpstr>
      <vt:lpstr>Conclusiones</vt:lpstr>
      <vt:lpstr>Trabajo futuro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Jimeno Cordero</dc:creator>
  <cp:lastModifiedBy>Carlos Jimeno Cordero</cp:lastModifiedBy>
  <cp:revision>115</cp:revision>
  <dcterms:created xsi:type="dcterms:W3CDTF">2019-09-11T18:20:17Z</dcterms:created>
  <dcterms:modified xsi:type="dcterms:W3CDTF">2019-09-15T17:18:41Z</dcterms:modified>
</cp:coreProperties>
</file>